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sldIdLst>
    <p:sldId id="257" r:id="rId2"/>
    <p:sldId id="256" r:id="rId3"/>
    <p:sldId id="258" r:id="rId4"/>
    <p:sldId id="259" r:id="rId5"/>
    <p:sldId id="265" r:id="rId6"/>
    <p:sldId id="266" r:id="rId7"/>
    <p:sldId id="261" r:id="rId8"/>
    <p:sldId id="269" r:id="rId9"/>
    <p:sldId id="271" r:id="rId10"/>
    <p:sldId id="270" r:id="rId11"/>
    <p:sldId id="272" r:id="rId12"/>
    <p:sldId id="273" r:id="rId13"/>
    <p:sldId id="267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68" r:id="rId22"/>
    <p:sldId id="281" r:id="rId23"/>
    <p:sldId id="283" r:id="rId24"/>
    <p:sldId id="282" r:id="rId25"/>
    <p:sldId id="285" r:id="rId26"/>
    <p:sldId id="284" r:id="rId27"/>
    <p:sldId id="286" r:id="rId28"/>
    <p:sldId id="287" r:id="rId29"/>
    <p:sldId id="264" r:id="rId30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alibri Light" panose="020F0302020204030204" pitchFamily="34" charset="0"/>
      <p:regular r:id="rId35"/>
      <p:italic r:id="rId36"/>
    </p:embeddedFont>
    <p:embeddedFont>
      <p:font typeface="맑은 고딕" panose="020B0503020000020004" pitchFamily="50" charset="-127"/>
      <p:regular r:id="rId37"/>
      <p:bold r:id="rId38"/>
    </p:embeddedFont>
    <p:embeddedFont>
      <p:font typeface="배달의민족 주아" panose="02020603020101020101" pitchFamily="18" charset="-127"/>
      <p:regular r:id="rId3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F7"/>
    <a:srgbClr val="F2D47E"/>
    <a:srgbClr val="5B453A"/>
    <a:srgbClr val="1F2120"/>
    <a:srgbClr val="E33D4D"/>
    <a:srgbClr val="FFF8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98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57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5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79EF-4649-4613-B205-D23EBAC155D5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72225-4EEC-4551-B9DC-5F10BE6C0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948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79EF-4649-4613-B205-D23EBAC155D5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72225-4EEC-4551-B9DC-5F10BE6C0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70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79EF-4649-4613-B205-D23EBAC155D5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72225-4EEC-4551-B9DC-5F10BE6C0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64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79EF-4649-4613-B205-D23EBAC155D5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72225-4EEC-4551-B9DC-5F10BE6C0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35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79EF-4649-4613-B205-D23EBAC155D5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72225-4EEC-4551-B9DC-5F10BE6C0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312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79EF-4649-4613-B205-D23EBAC155D5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72225-4EEC-4551-B9DC-5F10BE6C0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89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79EF-4649-4613-B205-D23EBAC155D5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72225-4EEC-4551-B9DC-5F10BE6C0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044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79EF-4649-4613-B205-D23EBAC155D5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72225-4EEC-4551-B9DC-5F10BE6C0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745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79EF-4649-4613-B205-D23EBAC155D5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72225-4EEC-4551-B9DC-5F10BE6C0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063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79EF-4649-4613-B205-D23EBAC155D5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72225-4EEC-4551-B9DC-5F10BE6C0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428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79EF-4649-4613-B205-D23EBAC155D5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72225-4EEC-4551-B9DC-5F10BE6C0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130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B79EF-4649-4613-B205-D23EBAC155D5}" type="datetimeFigureOut">
              <a:rPr lang="en-US" smtClean="0"/>
              <a:t>5/17/2020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72225-4EEC-4551-B9DC-5F10BE6C0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644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6.svg"/><Relationship Id="rId7" Type="http://schemas.openxmlformats.org/officeDocument/2006/relationships/image" Target="../media/image2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8.svg"/><Relationship Id="rId10" Type="http://schemas.openxmlformats.org/officeDocument/2006/relationships/image" Target="../media/image23.png"/><Relationship Id="rId4" Type="http://schemas.openxmlformats.org/officeDocument/2006/relationships/image" Target="../media/image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5.png"/><Relationship Id="rId7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Relationship Id="rId9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6.svg"/><Relationship Id="rId7" Type="http://schemas.openxmlformats.org/officeDocument/2006/relationships/image" Target="../media/image2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8.svg"/><Relationship Id="rId10" Type="http://schemas.openxmlformats.org/officeDocument/2006/relationships/image" Target="../media/image32.png"/><Relationship Id="rId4" Type="http://schemas.openxmlformats.org/officeDocument/2006/relationships/image" Target="../media/image7.png"/><Relationship Id="rId9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6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50.png"/><Relationship Id="rId7" Type="http://schemas.openxmlformats.org/officeDocument/2006/relationships/image" Target="../media/image6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eg"/><Relationship Id="rId3" Type="http://schemas.openxmlformats.org/officeDocument/2006/relationships/image" Target="../media/image6.sv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6.svg"/><Relationship Id="rId7" Type="http://schemas.openxmlformats.org/officeDocument/2006/relationships/image" Target="../media/image1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F4D5ED5-39A4-4F4A-BC1E-DDBD66A09463}"/>
              </a:ext>
            </a:extLst>
          </p:cNvPr>
          <p:cNvSpPr txBox="1"/>
          <p:nvPr/>
        </p:nvSpPr>
        <p:spPr>
          <a:xfrm>
            <a:off x="4641120" y="3275200"/>
            <a:ext cx="29097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소프트웨어 설계 및 프로젝트 중간발표</a:t>
            </a:r>
            <a:endParaRPr lang="en-US" sz="16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8C527A1-52AE-4AA9-A118-DD0A7BDA6DDF}"/>
              </a:ext>
            </a:extLst>
          </p:cNvPr>
          <p:cNvSpPr/>
          <p:nvPr/>
        </p:nvSpPr>
        <p:spPr>
          <a:xfrm>
            <a:off x="4533900" y="3711682"/>
            <a:ext cx="3124200" cy="609097"/>
          </a:xfrm>
          <a:prstGeom prst="roundRect">
            <a:avLst>
              <a:gd name="adj" fmla="val 50000"/>
            </a:avLst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289ACD-11A3-480E-9238-3384FDB8B949}"/>
              </a:ext>
            </a:extLst>
          </p:cNvPr>
          <p:cNvSpPr txBox="1"/>
          <p:nvPr/>
        </p:nvSpPr>
        <p:spPr>
          <a:xfrm>
            <a:off x="5024361" y="3754619"/>
            <a:ext cx="2143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  <a:r>
              <a:rPr lang="ko-KR" altLang="en-US" sz="28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 </a:t>
            </a:r>
            <a:r>
              <a:rPr lang="en-US" altLang="ko-KR" sz="28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PETLOG</a:t>
            </a:r>
            <a:endParaRPr lang="en-US" sz="28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D47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B22EB84-0732-4E82-AEC6-B21C8DB2B2E9}"/>
              </a:ext>
            </a:extLst>
          </p:cNvPr>
          <p:cNvGrpSpPr/>
          <p:nvPr/>
        </p:nvGrpSpPr>
        <p:grpSpPr>
          <a:xfrm rot="20592476">
            <a:off x="6374592" y="1834795"/>
            <a:ext cx="377732" cy="356932"/>
            <a:chOff x="5052084" y="698353"/>
            <a:chExt cx="790521" cy="747004"/>
          </a:xfrm>
          <a:solidFill>
            <a:srgbClr val="1F2120"/>
          </a:solidFill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9F57209E-56DA-4729-A5A5-AE082CF6749A}"/>
                </a:ext>
              </a:extLst>
            </p:cNvPr>
            <p:cNvSpPr/>
            <p:nvPr/>
          </p:nvSpPr>
          <p:spPr>
            <a:xfrm>
              <a:off x="5095603" y="698353"/>
              <a:ext cx="747002" cy="7470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DF1EE63C-2A27-4044-A57A-B51535FC99F8}"/>
                </a:ext>
              </a:extLst>
            </p:cNvPr>
            <p:cNvSpPr/>
            <p:nvPr/>
          </p:nvSpPr>
          <p:spPr>
            <a:xfrm rot="2791802" flipV="1">
              <a:off x="5030977" y="1226805"/>
              <a:ext cx="216011" cy="173797"/>
            </a:xfrm>
            <a:custGeom>
              <a:avLst/>
              <a:gdLst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6011"/>
                <a:gd name="connsiteY0" fmla="*/ 173798 h 173798"/>
                <a:gd name="connsiteX1" fmla="*/ 104544 w 216011"/>
                <a:gd name="connsiteY1" fmla="*/ 0 h 173798"/>
                <a:gd name="connsiteX2" fmla="*/ 207732 w 216011"/>
                <a:gd name="connsiteY2" fmla="*/ 173798 h 173798"/>
                <a:gd name="connsiteX3" fmla="*/ 0 w 216011"/>
                <a:gd name="connsiteY3" fmla="*/ 173798 h 17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11" h="173798">
                  <a:moveTo>
                    <a:pt x="0" y="173798"/>
                  </a:moveTo>
                  <a:cubicBezTo>
                    <a:pt x="86468" y="153555"/>
                    <a:pt x="139021" y="87222"/>
                    <a:pt x="104544" y="0"/>
                  </a:cubicBezTo>
                  <a:cubicBezTo>
                    <a:pt x="178662" y="52018"/>
                    <a:pt x="238563" y="138658"/>
                    <a:pt x="207732" y="173798"/>
                  </a:cubicBezTo>
                  <a:lnTo>
                    <a:pt x="0" y="17379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9B17401-CC33-499E-8757-F197C8EFC87A}"/>
              </a:ext>
            </a:extLst>
          </p:cNvPr>
          <p:cNvSpPr txBox="1"/>
          <p:nvPr/>
        </p:nvSpPr>
        <p:spPr>
          <a:xfrm>
            <a:off x="6372169" y="1895729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하이</a:t>
            </a:r>
            <a:endParaRPr lang="en-US" sz="105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F10E9FF-DEC4-4465-8B8A-D2D1B3DD15B4}"/>
              </a:ext>
            </a:extLst>
          </p:cNvPr>
          <p:cNvSpPr/>
          <p:nvPr/>
        </p:nvSpPr>
        <p:spPr>
          <a:xfrm>
            <a:off x="5670066" y="2927559"/>
            <a:ext cx="889484" cy="185657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그래픽 15">
            <a:extLst>
              <a:ext uri="{FF2B5EF4-FFF2-40B4-BE49-F238E27FC236}">
                <a16:creationId xmlns:a16="http://schemas.microsoft.com/office/drawing/2014/main" id="{617E0AAE-B858-4F12-9674-68B0ED0BF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9413" y="2195439"/>
            <a:ext cx="684650" cy="8628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145B03-5F6A-41AC-902D-AE5636EEB96C}"/>
              </a:ext>
            </a:extLst>
          </p:cNvPr>
          <p:cNvSpPr txBox="1"/>
          <p:nvPr/>
        </p:nvSpPr>
        <p:spPr>
          <a:xfrm>
            <a:off x="4568178" y="4612045"/>
            <a:ext cx="3055644" cy="1072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팀장 </a:t>
            </a:r>
            <a:r>
              <a:rPr lang="en-US" altLang="ko-KR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컴퓨터과학과 </a:t>
            </a:r>
            <a:r>
              <a:rPr lang="en-US" altLang="ko-KR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2016010887 </a:t>
            </a: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이수호</a:t>
            </a:r>
            <a:endParaRPr lang="en-US" altLang="ko-KR" sz="14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컴퓨터과학과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2016010901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최동민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정보통계학과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2016010856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한찬웅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컴퓨터과학과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2017013247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위안펑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7457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BB74FA1-BFE4-432B-AB12-9E99F859BD58}"/>
              </a:ext>
            </a:extLst>
          </p:cNvPr>
          <p:cNvSpPr/>
          <p:nvPr/>
        </p:nvSpPr>
        <p:spPr>
          <a:xfrm>
            <a:off x="4212566" y="664661"/>
            <a:ext cx="3766864" cy="416022"/>
          </a:xfrm>
          <a:prstGeom prst="roundRect">
            <a:avLst>
              <a:gd name="adj" fmla="val 50000"/>
            </a:avLst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0383006F-1D1B-4F96-8CDE-43A83A7C6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2156" y="239789"/>
            <a:ext cx="227687" cy="2442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138356-04B6-49DA-8DDA-35D6CF5AC177}"/>
              </a:ext>
            </a:extLst>
          </p:cNvPr>
          <p:cNvSpPr txBox="1"/>
          <p:nvPr/>
        </p:nvSpPr>
        <p:spPr>
          <a:xfrm>
            <a:off x="4212566" y="672617"/>
            <a:ext cx="3766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자동로그인</a:t>
            </a:r>
            <a:r>
              <a: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/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 찾기 구현 상황</a:t>
            </a:r>
            <a:endParaRPr 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E27A4282-AFAA-4845-B036-2AC6B0CEC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6737" y="6106040"/>
            <a:ext cx="738526" cy="361481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EF222909-E7DB-443C-BAB2-06BF2B342E3A}"/>
              </a:ext>
            </a:extLst>
          </p:cNvPr>
          <p:cNvSpPr/>
          <p:nvPr/>
        </p:nvSpPr>
        <p:spPr>
          <a:xfrm>
            <a:off x="5766576" y="6640160"/>
            <a:ext cx="658849" cy="89788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55CD3D1-0430-4AF0-B55A-FF6595F4F2F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6591" y="2622456"/>
            <a:ext cx="1581150" cy="307909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E41F5DE-A8C7-4FF3-8399-F62EAE29BF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3273" y="2622456"/>
            <a:ext cx="1581150" cy="307909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53056EB-AC65-405B-9A30-8F835067A3A5}"/>
              </a:ext>
            </a:extLst>
          </p:cNvPr>
          <p:cNvSpPr txBox="1"/>
          <p:nvPr/>
        </p:nvSpPr>
        <p:spPr>
          <a:xfrm>
            <a:off x="202536" y="5743339"/>
            <a:ext cx="22092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로그아웃 후 앱 재실행시 화면</a:t>
            </a:r>
            <a:endParaRPr 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6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353F8A-11A5-45D1-8F8C-EA8E44FED286}"/>
              </a:ext>
            </a:extLst>
          </p:cNvPr>
          <p:cNvSpPr txBox="1"/>
          <p:nvPr/>
        </p:nvSpPr>
        <p:spPr>
          <a:xfrm>
            <a:off x="2616508" y="5743339"/>
            <a:ext cx="211468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 후 앱 재실행시 화면</a:t>
            </a:r>
            <a:endParaRPr 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6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7F1556-6C40-4FBD-A42D-1A881419785B}"/>
              </a:ext>
            </a:extLst>
          </p:cNvPr>
          <p:cNvSpPr txBox="1"/>
          <p:nvPr/>
        </p:nvSpPr>
        <p:spPr>
          <a:xfrm>
            <a:off x="516591" y="1500958"/>
            <a:ext cx="3947832" cy="693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 시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로그인한 회원의 정보가 어플리케이션에 저장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로그아웃 시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저장한 회원 정보 삭제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앱 실행 시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저장한 회원 정보가 있으면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Main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없으면 로그인 화면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536AAB-026C-4181-B6AD-B1CB02274CF1}"/>
              </a:ext>
            </a:extLst>
          </p:cNvPr>
          <p:cNvSpPr txBox="1"/>
          <p:nvPr/>
        </p:nvSpPr>
        <p:spPr>
          <a:xfrm>
            <a:off x="7264331" y="5743338"/>
            <a:ext cx="14302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인증번호 받기</a:t>
            </a:r>
            <a:endParaRPr 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6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C07749-276E-491D-86AD-9CF2B0FE71D3}"/>
              </a:ext>
            </a:extLst>
          </p:cNvPr>
          <p:cNvSpPr txBox="1"/>
          <p:nvPr/>
        </p:nvSpPr>
        <p:spPr>
          <a:xfrm>
            <a:off x="9505977" y="5743338"/>
            <a:ext cx="16802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 변경 화면</a:t>
            </a:r>
            <a:endParaRPr 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6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B3D404-C968-49AE-AE80-ADF605753978}"/>
              </a:ext>
            </a:extLst>
          </p:cNvPr>
          <p:cNvSpPr txBox="1"/>
          <p:nvPr/>
        </p:nvSpPr>
        <p:spPr>
          <a:xfrm>
            <a:off x="7188855" y="1500957"/>
            <a:ext cx="3947832" cy="896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비밀번호 찾기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가입에 이용한 이메일 주소 입력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입력한 이메일로 인증번호 전송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인증번호 입력 후 비밀번호 변경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변경된 비밀번호로 </a:t>
            </a:r>
            <a:r>
              <a:rPr lang="en-US" altLang="ko-KR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user_info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테이블 데이터 변경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6E32F9D-CC48-47F5-A8DF-12499D0075D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55536" y="2614498"/>
            <a:ext cx="1581150" cy="3087054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AE2F2FCE-C7E0-428A-9290-3A8DBAB581D0}"/>
              </a:ext>
            </a:extLst>
          </p:cNvPr>
          <p:cNvGrpSpPr/>
          <p:nvPr/>
        </p:nvGrpSpPr>
        <p:grpSpPr>
          <a:xfrm>
            <a:off x="7188854" y="2614498"/>
            <a:ext cx="1581150" cy="3087054"/>
            <a:chOff x="7188854" y="2614498"/>
            <a:chExt cx="1581150" cy="3087054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D1EEF880-6BDB-48B8-BF14-3CED37DE4C6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188854" y="2614498"/>
              <a:ext cx="1581150" cy="3087054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71C0DD3-43F8-4611-824C-4441B3C042BE}"/>
                </a:ext>
              </a:extLst>
            </p:cNvPr>
            <p:cNvSpPr/>
            <p:nvPr/>
          </p:nvSpPr>
          <p:spPr>
            <a:xfrm>
              <a:off x="7310314" y="3526736"/>
              <a:ext cx="1384217" cy="206365"/>
            </a:xfrm>
            <a:prstGeom prst="rect">
              <a:avLst/>
            </a:prstGeom>
            <a:solidFill>
              <a:srgbClr val="F2D47E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rgbClr val="5B453A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개인정보보호</a:t>
              </a:r>
              <a:r>
                <a:rPr lang="en-US" altLang="ko-KR" sz="900" dirty="0">
                  <a:solidFill>
                    <a:srgbClr val="5B453A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(</a:t>
              </a:r>
              <a:r>
                <a:rPr lang="ko-KR" altLang="en-US" sz="900" dirty="0" err="1">
                  <a:solidFill>
                    <a:srgbClr val="5B453A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이메일주소</a:t>
              </a:r>
              <a:r>
                <a:rPr lang="en-US" altLang="ko-KR" sz="900" dirty="0">
                  <a:solidFill>
                    <a:srgbClr val="5B453A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900" dirty="0"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FBD39162-8268-4CEB-AEB9-7D8F9D36B445}"/>
              </a:ext>
            </a:extLst>
          </p:cNvPr>
          <p:cNvGrpSpPr/>
          <p:nvPr/>
        </p:nvGrpSpPr>
        <p:grpSpPr>
          <a:xfrm>
            <a:off x="6095998" y="3595786"/>
            <a:ext cx="3212727" cy="1085725"/>
            <a:chOff x="6095998" y="3595786"/>
            <a:chExt cx="3212727" cy="1085725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52F70AAF-487C-45DA-A80F-A410811E035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5998" y="3595786"/>
              <a:ext cx="3212727" cy="1085725"/>
            </a:xfrm>
            <a:prstGeom prst="rect">
              <a:avLst/>
            </a:prstGeom>
          </p:spPr>
        </p:pic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67F2873-14E4-4634-8887-43CE28B7433C}"/>
                </a:ext>
              </a:extLst>
            </p:cNvPr>
            <p:cNvSpPr/>
            <p:nvPr/>
          </p:nvSpPr>
          <p:spPr>
            <a:xfrm>
              <a:off x="6942043" y="3933681"/>
              <a:ext cx="1384217" cy="206365"/>
            </a:xfrm>
            <a:prstGeom prst="rect">
              <a:avLst/>
            </a:prstGeom>
            <a:solidFill>
              <a:srgbClr val="F2D47E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900" dirty="0">
                  <a:solidFill>
                    <a:srgbClr val="5B453A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개인정보보호</a:t>
              </a:r>
              <a:r>
                <a:rPr lang="en-US" altLang="ko-KR" sz="900" dirty="0">
                  <a:solidFill>
                    <a:srgbClr val="5B453A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(</a:t>
              </a:r>
              <a:r>
                <a:rPr lang="ko-KR" altLang="en-US" sz="900" dirty="0" err="1">
                  <a:solidFill>
                    <a:srgbClr val="5B453A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이메일주소</a:t>
              </a:r>
              <a:r>
                <a:rPr lang="en-US" altLang="ko-KR" sz="900" dirty="0">
                  <a:solidFill>
                    <a:srgbClr val="5B453A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900" dirty="0"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96244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0" grpId="0"/>
      <p:bldP spid="23" grpId="0"/>
      <p:bldP spid="24" grpId="0"/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:a16="http://schemas.microsoft.com/office/drawing/2014/main" id="{A0BE4BC7-A0E1-465D-8D89-B8301A21AAB8}"/>
              </a:ext>
            </a:extLst>
          </p:cNvPr>
          <p:cNvGrpSpPr/>
          <p:nvPr/>
        </p:nvGrpSpPr>
        <p:grpSpPr>
          <a:xfrm>
            <a:off x="2385628" y="2823392"/>
            <a:ext cx="3380948" cy="2533650"/>
            <a:chOff x="2385628" y="2823392"/>
            <a:chExt cx="3380948" cy="2533650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24768E31-D638-42DE-85B9-B8EC33F1F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09819" y="2823392"/>
              <a:ext cx="3356757" cy="2533650"/>
            </a:xfrm>
            <a:prstGeom prst="rect">
              <a:avLst/>
            </a:prstGeom>
          </p:spPr>
        </p:pic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B5D2785-A5FC-4199-A4F1-FAD88DC170E5}"/>
                </a:ext>
              </a:extLst>
            </p:cNvPr>
            <p:cNvSpPr/>
            <p:nvPr/>
          </p:nvSpPr>
          <p:spPr>
            <a:xfrm>
              <a:off x="2385628" y="3137483"/>
              <a:ext cx="743466" cy="1350627"/>
            </a:xfrm>
            <a:prstGeom prst="rect">
              <a:avLst/>
            </a:prstGeom>
            <a:solidFill>
              <a:srgbClr val="F2D47E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rgbClr val="5B453A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개인정보보호</a:t>
              </a:r>
              <a:endParaRPr lang="en-US" altLang="ko-KR" sz="1200" dirty="0"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endParaRPr lang="en-US" altLang="ko-KR" sz="1200" dirty="0"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5B453A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1200" dirty="0" err="1">
                  <a:solidFill>
                    <a:srgbClr val="5B453A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이메일주소</a:t>
              </a:r>
              <a:r>
                <a:rPr lang="en-US" altLang="ko-KR" sz="1200" dirty="0">
                  <a:solidFill>
                    <a:srgbClr val="5B453A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1200" dirty="0"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BB74FA1-BFE4-432B-AB12-9E99F859BD58}"/>
              </a:ext>
            </a:extLst>
          </p:cNvPr>
          <p:cNvSpPr/>
          <p:nvPr/>
        </p:nvSpPr>
        <p:spPr>
          <a:xfrm>
            <a:off x="4212566" y="664661"/>
            <a:ext cx="3766864" cy="416022"/>
          </a:xfrm>
          <a:prstGeom prst="roundRect">
            <a:avLst>
              <a:gd name="adj" fmla="val 50000"/>
            </a:avLst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0383006F-1D1B-4F96-8CDE-43A83A7C6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982156" y="239789"/>
            <a:ext cx="227687" cy="2442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138356-04B6-49DA-8DDA-35D6CF5AC177}"/>
              </a:ext>
            </a:extLst>
          </p:cNvPr>
          <p:cNvSpPr txBox="1"/>
          <p:nvPr/>
        </p:nvSpPr>
        <p:spPr>
          <a:xfrm>
            <a:off x="4212566" y="672617"/>
            <a:ext cx="3766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일기 기능 구현 상황</a:t>
            </a:r>
            <a:endParaRPr 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E27A4282-AFAA-4845-B036-2AC6B0CECBA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726737" y="6106040"/>
            <a:ext cx="738526" cy="361481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EF222909-E7DB-443C-BAB2-06BF2B342E3A}"/>
              </a:ext>
            </a:extLst>
          </p:cNvPr>
          <p:cNvSpPr/>
          <p:nvPr/>
        </p:nvSpPr>
        <p:spPr>
          <a:xfrm>
            <a:off x="5766576" y="6640160"/>
            <a:ext cx="658849" cy="89788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3056EB-AC65-405B-9A30-8F835067A3A5}"/>
              </a:ext>
            </a:extLst>
          </p:cNvPr>
          <p:cNvSpPr txBox="1"/>
          <p:nvPr/>
        </p:nvSpPr>
        <p:spPr>
          <a:xfrm>
            <a:off x="607295" y="5743339"/>
            <a:ext cx="13997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일기 작성 화면</a:t>
            </a:r>
            <a:endParaRPr 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6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353F8A-11A5-45D1-8F8C-EA8E44FED286}"/>
              </a:ext>
            </a:extLst>
          </p:cNvPr>
          <p:cNvSpPr txBox="1"/>
          <p:nvPr/>
        </p:nvSpPr>
        <p:spPr>
          <a:xfrm>
            <a:off x="3058107" y="5454541"/>
            <a:ext cx="20601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DB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업로드 된 일기 내용</a:t>
            </a:r>
            <a:endParaRPr 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6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7F1556-6C40-4FBD-A42D-1A881419785B}"/>
              </a:ext>
            </a:extLst>
          </p:cNvPr>
          <p:cNvSpPr txBox="1"/>
          <p:nvPr/>
        </p:nvSpPr>
        <p:spPr>
          <a:xfrm>
            <a:off x="516591" y="1500958"/>
            <a:ext cx="3947832" cy="490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일기 작성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일기 작성 하려는 날짜 선택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반려동물 감정 선택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내용 입력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작성완료 버튼 클릭하면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정보 저장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536AAB-026C-4181-B6AD-B1CB02274CF1}"/>
              </a:ext>
            </a:extLst>
          </p:cNvPr>
          <p:cNvSpPr txBox="1"/>
          <p:nvPr/>
        </p:nvSpPr>
        <p:spPr>
          <a:xfrm>
            <a:off x="7272344" y="5743338"/>
            <a:ext cx="14141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일기 목록 화면</a:t>
            </a:r>
            <a:endParaRPr 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6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C07749-276E-491D-86AD-9CF2B0FE71D3}"/>
              </a:ext>
            </a:extLst>
          </p:cNvPr>
          <p:cNvSpPr txBox="1"/>
          <p:nvPr/>
        </p:nvSpPr>
        <p:spPr>
          <a:xfrm>
            <a:off x="9625401" y="5743338"/>
            <a:ext cx="14414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일기 보기 화면</a:t>
            </a:r>
            <a:endParaRPr 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6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B3D404-C968-49AE-AE80-ADF605753978}"/>
              </a:ext>
            </a:extLst>
          </p:cNvPr>
          <p:cNvSpPr txBox="1"/>
          <p:nvPr/>
        </p:nvSpPr>
        <p:spPr>
          <a:xfrm>
            <a:off x="7188855" y="1261278"/>
            <a:ext cx="3947832" cy="1099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일기 목록은 감정 스티커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제목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작성날짜만 </a:t>
            </a:r>
            <a:r>
              <a:rPr lang="ko-KR" altLang="en-US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보여짐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로그인한 사용자가 작성한 일기만 </a:t>
            </a:r>
            <a:r>
              <a:rPr lang="ko-KR" altLang="en-US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보여짐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일기 목록에서 날짜 선택하면 선택한 날짜에 작성된 일기만 </a:t>
            </a:r>
            <a:r>
              <a:rPr lang="ko-KR" altLang="en-US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보여짐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목록에서 클릭하면 일기 보기 가능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RecyclerView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구현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A183D91-2476-4B91-A61E-34C090B4A60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6590" y="2397356"/>
            <a:ext cx="1617009" cy="32654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D9B7D36-287B-4097-A27B-076B525DF6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88855" y="2535855"/>
            <a:ext cx="1617009" cy="312691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F9952C9-5E4E-4C1E-B0AB-C8127641322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7606" y="2535855"/>
            <a:ext cx="1617009" cy="312691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2168096-4867-4F43-8D60-4A8635451BE2}"/>
              </a:ext>
            </a:extLst>
          </p:cNvPr>
          <p:cNvSpPr/>
          <p:nvPr/>
        </p:nvSpPr>
        <p:spPr>
          <a:xfrm>
            <a:off x="2409819" y="3532094"/>
            <a:ext cx="3356757" cy="34065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EB940DAE-D122-41B3-ADC4-47A6138026C7}"/>
              </a:ext>
            </a:extLst>
          </p:cNvPr>
          <p:cNvCxnSpPr>
            <a:cxnSpLocks/>
          </p:cNvCxnSpPr>
          <p:nvPr/>
        </p:nvCxnSpPr>
        <p:spPr>
          <a:xfrm flipV="1">
            <a:off x="5843295" y="3532095"/>
            <a:ext cx="1268841" cy="864923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4242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0" grpId="0"/>
      <p:bldP spid="23" grpId="0"/>
      <p:bldP spid="24" grpId="0"/>
      <p:bldP spid="25" grpId="0"/>
      <p:bldP spid="1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BB74FA1-BFE4-432B-AB12-9E99F859BD58}"/>
              </a:ext>
            </a:extLst>
          </p:cNvPr>
          <p:cNvSpPr/>
          <p:nvPr/>
        </p:nvSpPr>
        <p:spPr>
          <a:xfrm>
            <a:off x="4212566" y="664661"/>
            <a:ext cx="3766864" cy="416022"/>
          </a:xfrm>
          <a:prstGeom prst="roundRect">
            <a:avLst>
              <a:gd name="adj" fmla="val 50000"/>
            </a:avLst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0383006F-1D1B-4F96-8CDE-43A83A7C6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2156" y="239789"/>
            <a:ext cx="227687" cy="2442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138356-04B6-49DA-8DDA-35D6CF5AC177}"/>
              </a:ext>
            </a:extLst>
          </p:cNvPr>
          <p:cNvSpPr txBox="1"/>
          <p:nvPr/>
        </p:nvSpPr>
        <p:spPr>
          <a:xfrm>
            <a:off x="4212566" y="672617"/>
            <a:ext cx="37668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MyPet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기능 구현 상황</a:t>
            </a:r>
            <a:endParaRPr 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E27A4282-AFAA-4845-B036-2AC6B0CEC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6737" y="6106040"/>
            <a:ext cx="738526" cy="361481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EF222909-E7DB-443C-BAB2-06BF2B342E3A}"/>
              </a:ext>
            </a:extLst>
          </p:cNvPr>
          <p:cNvSpPr/>
          <p:nvPr/>
        </p:nvSpPr>
        <p:spPr>
          <a:xfrm>
            <a:off x="5766576" y="6640160"/>
            <a:ext cx="658849" cy="89788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53056EB-AC65-405B-9A30-8F835067A3A5}"/>
              </a:ext>
            </a:extLst>
          </p:cNvPr>
          <p:cNvSpPr txBox="1"/>
          <p:nvPr/>
        </p:nvSpPr>
        <p:spPr>
          <a:xfrm>
            <a:off x="658811" y="5743338"/>
            <a:ext cx="13981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 추가 화면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6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사진선택화면</a:t>
            </a:r>
            <a:endParaRPr 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6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353F8A-11A5-45D1-8F8C-EA8E44FED286}"/>
              </a:ext>
            </a:extLst>
          </p:cNvPr>
          <p:cNvSpPr txBox="1"/>
          <p:nvPr/>
        </p:nvSpPr>
        <p:spPr>
          <a:xfrm>
            <a:off x="2740657" y="5743338"/>
            <a:ext cx="2300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DB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업로드 된 반려동물 정보</a:t>
            </a:r>
            <a:endParaRPr lang="en-US" altLang="ko-KR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6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A7F1556-6C40-4FBD-A42D-1A881419785B}"/>
              </a:ext>
            </a:extLst>
          </p:cNvPr>
          <p:cNvSpPr txBox="1"/>
          <p:nvPr/>
        </p:nvSpPr>
        <p:spPr>
          <a:xfrm>
            <a:off x="516591" y="1500958"/>
            <a:ext cx="3947832" cy="490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추가하기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반려동물 정보 입력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반려동물 사진 선택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버튼 클릭하면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정보 저장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B536AAB-026C-4181-B6AD-B1CB02274CF1}"/>
              </a:ext>
            </a:extLst>
          </p:cNvPr>
          <p:cNvSpPr txBox="1"/>
          <p:nvPr/>
        </p:nvSpPr>
        <p:spPr>
          <a:xfrm>
            <a:off x="7143302" y="5743338"/>
            <a:ext cx="16722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반려동물 목록 화면</a:t>
            </a:r>
            <a:endParaRPr 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6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EC07749-276E-491D-86AD-9CF2B0FE71D3}"/>
              </a:ext>
            </a:extLst>
          </p:cNvPr>
          <p:cNvSpPr txBox="1"/>
          <p:nvPr/>
        </p:nvSpPr>
        <p:spPr>
          <a:xfrm>
            <a:off x="9631813" y="5743338"/>
            <a:ext cx="14285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 보기 화면</a:t>
            </a:r>
            <a:endParaRPr 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6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1B3D404-C968-49AE-AE80-ADF605753978}"/>
              </a:ext>
            </a:extLst>
          </p:cNvPr>
          <p:cNvSpPr txBox="1"/>
          <p:nvPr/>
        </p:nvSpPr>
        <p:spPr>
          <a:xfrm>
            <a:off x="7118989" y="1324719"/>
            <a:ext cx="3947832" cy="8963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반려동물의 정보 출력은 </a:t>
            </a:r>
            <a:r>
              <a:rPr lang="en-US" altLang="ko-KR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RecyclerView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구현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en-US" altLang="ko-KR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ViewPager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변경 예정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-&gt;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슬라이드로 화면 넘기기 가능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로그인한 사용자의 반려동물만 </a:t>
            </a:r>
            <a:r>
              <a:rPr lang="ko-KR" altLang="en-US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보여짐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반려동물 사진 보는 부분은 구현 예정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C600A22-2D0E-4FDE-827F-E3FB1D13AB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454" y="2120153"/>
            <a:ext cx="1682578" cy="361138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B10AA18-07D2-40D8-9965-4360AE5254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6454" y="2120153"/>
            <a:ext cx="1682578" cy="361138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4BC559A-57FB-413C-A751-35E417019AF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04822" y="2377360"/>
            <a:ext cx="1682578" cy="330539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12433F4-D309-4D78-B286-B6F91B3748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18989" y="2377361"/>
            <a:ext cx="1682578" cy="3305390"/>
          </a:xfrm>
          <a:prstGeom prst="rect">
            <a:avLst/>
          </a:prstGeom>
        </p:spPr>
      </p:pic>
      <p:grpSp>
        <p:nvGrpSpPr>
          <p:cNvPr id="9" name="그룹 8">
            <a:extLst>
              <a:ext uri="{FF2B5EF4-FFF2-40B4-BE49-F238E27FC236}">
                <a16:creationId xmlns:a16="http://schemas.microsoft.com/office/drawing/2014/main" id="{7105CCAB-6594-4137-909F-115B40BC9414}"/>
              </a:ext>
            </a:extLst>
          </p:cNvPr>
          <p:cNvGrpSpPr/>
          <p:nvPr/>
        </p:nvGrpSpPr>
        <p:grpSpPr>
          <a:xfrm>
            <a:off x="2385628" y="2877530"/>
            <a:ext cx="3163525" cy="2305050"/>
            <a:chOff x="2385628" y="2877530"/>
            <a:chExt cx="3163525" cy="23050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AFA0812-146B-45B0-8AB7-EE9F4F979A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2385628" y="2877530"/>
              <a:ext cx="3163525" cy="230505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68D5F59-49DD-42CF-978A-FC6244783C54}"/>
                </a:ext>
              </a:extLst>
            </p:cNvPr>
            <p:cNvSpPr/>
            <p:nvPr/>
          </p:nvSpPr>
          <p:spPr>
            <a:xfrm>
              <a:off x="2385628" y="3137483"/>
              <a:ext cx="684743" cy="1350627"/>
            </a:xfrm>
            <a:prstGeom prst="rect">
              <a:avLst/>
            </a:prstGeom>
            <a:solidFill>
              <a:srgbClr val="F2D47E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rgbClr val="5B453A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개인정보보호</a:t>
              </a:r>
              <a:endParaRPr lang="en-US" altLang="ko-KR" sz="1200" dirty="0"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endParaRPr lang="en-US" altLang="ko-KR" sz="1200" dirty="0"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1200" dirty="0">
                  <a:solidFill>
                    <a:srgbClr val="5B453A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(</a:t>
              </a:r>
              <a:r>
                <a:rPr lang="ko-KR" altLang="en-US" sz="1200" dirty="0" err="1">
                  <a:solidFill>
                    <a:srgbClr val="5B453A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이메일주소</a:t>
              </a:r>
              <a:r>
                <a:rPr lang="en-US" altLang="ko-KR" sz="1200" dirty="0">
                  <a:solidFill>
                    <a:srgbClr val="5B453A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)</a:t>
              </a:r>
              <a:endParaRPr lang="ko-KR" altLang="en-US" sz="1200" dirty="0"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126121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0" grpId="0"/>
      <p:bldP spid="23" grpId="0"/>
      <p:bldP spid="24" grpId="0"/>
      <p:bldP spid="2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45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84B6C137-9C23-47A4-87EB-D0EE7846881A}"/>
              </a:ext>
            </a:extLst>
          </p:cNvPr>
          <p:cNvGrpSpPr/>
          <p:nvPr/>
        </p:nvGrpSpPr>
        <p:grpSpPr>
          <a:xfrm>
            <a:off x="5602524" y="2236978"/>
            <a:ext cx="940422" cy="853636"/>
            <a:chOff x="4004698" y="1773476"/>
            <a:chExt cx="1088074" cy="987665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41F7FB6E-95B9-430D-BB06-AF876C01E6C0}"/>
                </a:ext>
              </a:extLst>
            </p:cNvPr>
            <p:cNvSpPr/>
            <p:nvPr/>
          </p:nvSpPr>
          <p:spPr>
            <a:xfrm>
              <a:off x="4004698" y="2613916"/>
              <a:ext cx="1088074" cy="147225"/>
            </a:xfrm>
            <a:prstGeom prst="ellipse">
              <a:avLst/>
            </a:prstGeom>
            <a:solidFill>
              <a:schemeClr val="bg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F25DED84-DD53-47A6-836D-FB4D5F6FB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59434" y="1773476"/>
              <a:ext cx="1030410" cy="943762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FB832D0-DCE3-4726-8B41-2D19DB92E02A}"/>
              </a:ext>
            </a:extLst>
          </p:cNvPr>
          <p:cNvGrpSpPr/>
          <p:nvPr/>
        </p:nvGrpSpPr>
        <p:grpSpPr>
          <a:xfrm rot="20592476">
            <a:off x="6309426" y="1846058"/>
            <a:ext cx="535192" cy="505722"/>
            <a:chOff x="5052084" y="698353"/>
            <a:chExt cx="790521" cy="747004"/>
          </a:xfrm>
          <a:solidFill>
            <a:schemeClr val="bg1"/>
          </a:solidFill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18253A1-A43C-4087-8170-1E8033A5814F}"/>
                </a:ext>
              </a:extLst>
            </p:cNvPr>
            <p:cNvSpPr/>
            <p:nvPr/>
          </p:nvSpPr>
          <p:spPr>
            <a:xfrm>
              <a:off x="5095603" y="698353"/>
              <a:ext cx="747002" cy="7470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이등변 삼각형 13">
              <a:extLst>
                <a:ext uri="{FF2B5EF4-FFF2-40B4-BE49-F238E27FC236}">
                  <a16:creationId xmlns:a16="http://schemas.microsoft.com/office/drawing/2014/main" id="{1A14BD7D-1B1B-4BD2-B4F8-9AAD8102000E}"/>
                </a:ext>
              </a:extLst>
            </p:cNvPr>
            <p:cNvSpPr/>
            <p:nvPr/>
          </p:nvSpPr>
          <p:spPr>
            <a:xfrm rot="2791802" flipV="1">
              <a:off x="5030977" y="1226805"/>
              <a:ext cx="216011" cy="173797"/>
            </a:xfrm>
            <a:custGeom>
              <a:avLst/>
              <a:gdLst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6011"/>
                <a:gd name="connsiteY0" fmla="*/ 173798 h 173798"/>
                <a:gd name="connsiteX1" fmla="*/ 104544 w 216011"/>
                <a:gd name="connsiteY1" fmla="*/ 0 h 173798"/>
                <a:gd name="connsiteX2" fmla="*/ 207732 w 216011"/>
                <a:gd name="connsiteY2" fmla="*/ 173798 h 173798"/>
                <a:gd name="connsiteX3" fmla="*/ 0 w 216011"/>
                <a:gd name="connsiteY3" fmla="*/ 173798 h 17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11" h="173798">
                  <a:moveTo>
                    <a:pt x="0" y="173798"/>
                  </a:moveTo>
                  <a:cubicBezTo>
                    <a:pt x="86468" y="153555"/>
                    <a:pt x="139021" y="87222"/>
                    <a:pt x="104544" y="0"/>
                  </a:cubicBezTo>
                  <a:cubicBezTo>
                    <a:pt x="178662" y="52018"/>
                    <a:pt x="238563" y="138658"/>
                    <a:pt x="207732" y="173798"/>
                  </a:cubicBezTo>
                  <a:lnTo>
                    <a:pt x="0" y="17379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D8437BE-C27A-4FC8-83CB-ED73A0AD9C61}"/>
              </a:ext>
            </a:extLst>
          </p:cNvPr>
          <p:cNvSpPr txBox="1"/>
          <p:nvPr/>
        </p:nvSpPr>
        <p:spPr>
          <a:xfrm>
            <a:off x="6373889" y="1959980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5B453A">
                    <a:alpha val="89804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타임</a:t>
            </a:r>
            <a:endParaRPr lang="en-US" sz="1200" dirty="0">
              <a:solidFill>
                <a:srgbClr val="5B453A">
                  <a:alpha val="89804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8C8211-BDF7-4FF1-ABF7-63EB7A728E58}"/>
              </a:ext>
            </a:extLst>
          </p:cNvPr>
          <p:cNvSpPr txBox="1"/>
          <p:nvPr/>
        </p:nvSpPr>
        <p:spPr>
          <a:xfrm>
            <a:off x="5230224" y="3305989"/>
            <a:ext cx="173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발표 진행</a:t>
            </a:r>
            <a:endParaRPr lang="en-US" sz="24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D47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D8ED6F5-BDF6-4C3A-A0C4-09014AB51A31}"/>
              </a:ext>
            </a:extLst>
          </p:cNvPr>
          <p:cNvSpPr txBox="1"/>
          <p:nvPr/>
        </p:nvSpPr>
        <p:spPr>
          <a:xfrm>
            <a:off x="4657958" y="3750591"/>
            <a:ext cx="287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컴퓨터과학과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2016010901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최동민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6" name="그래픽 55">
            <a:extLst>
              <a:ext uri="{FF2B5EF4-FFF2-40B4-BE49-F238E27FC236}">
                <a16:creationId xmlns:a16="http://schemas.microsoft.com/office/drawing/2014/main" id="{7BEABCD3-BE39-467F-9DB1-5527E3B97B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7188" y="4359910"/>
            <a:ext cx="324068" cy="34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66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/>
          <p:cNvSpPr/>
          <p:nvPr/>
        </p:nvSpPr>
        <p:spPr>
          <a:xfrm>
            <a:off x="4754280" y="656705"/>
            <a:ext cx="2599390" cy="416022"/>
          </a:xfrm>
          <a:prstGeom prst="roundRect">
            <a:avLst>
              <a:gd name="adj" fmla="val 50000"/>
            </a:avLst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2" name="그래픽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82156" y="239789"/>
            <a:ext cx="227687" cy="24427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645846" y="660836"/>
            <a:ext cx="273221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/>
                <a:ea typeface="배달의민족 주아"/>
              </a:rPr>
              <a:t>개발업무</a:t>
            </a:r>
            <a:r>
              <a:rPr lang="ko-KR" altLang="en-US" sz="20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/>
                <a:ea typeface="배달의민족 주아"/>
              </a:rPr>
              <a:t> </a:t>
            </a:r>
            <a:r>
              <a:rPr lang="ko-KR" altLang="en-US" sz="20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/>
                <a:ea typeface="배달의민족 주아"/>
              </a:rPr>
              <a:t>및</a:t>
            </a:r>
            <a:r>
              <a:rPr lang="ko-KR" altLang="en-US" sz="20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/>
                <a:ea typeface="배달의민족 주아"/>
              </a:rPr>
              <a:t> </a:t>
            </a:r>
            <a:r>
              <a:rPr lang="ko-KR" altLang="en-US" sz="20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/>
                <a:ea typeface="배달의민족 주아"/>
              </a:rPr>
              <a:t>학습내용</a:t>
            </a:r>
            <a:endParaRPr lang="en-US" sz="20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/>
              <a:ea typeface="배달의민족 주아"/>
            </a:endParaRPr>
          </a:p>
        </p:txBody>
      </p:sp>
      <p:pic>
        <p:nvPicPr>
          <p:cNvPr id="2" name="그래픽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26737" y="5872164"/>
            <a:ext cx="738526" cy="361481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5766576" y="6406284"/>
            <a:ext cx="658849" cy="89788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194015" y="2059556"/>
            <a:ext cx="4302781" cy="35371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기능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4</a:t>
            </a: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 톡톡</a:t>
            </a:r>
          </a:p>
          <a:p>
            <a:pPr marL="628650" lvl="1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톡톡 게시판 게시물 작성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: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/>
                <a:ea typeface="배달의민족 주아"/>
              </a:rPr>
              <a:t>100%</a:t>
            </a:r>
          </a:p>
          <a:p>
            <a:pPr marL="628650" lvl="1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수정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, </a:t>
            </a: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삭제 기능 구현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: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/>
                <a:ea typeface="배달의민족 주아"/>
              </a:rPr>
              <a:t>0%</a:t>
            </a:r>
            <a:endParaRPr lang="ko-KR" altLang="en-US" sz="11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/>
              <a:ea typeface="배달의민족 주아"/>
            </a:endParaRPr>
          </a:p>
          <a:p>
            <a:pPr marL="628650" lvl="1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게시판 목록 리스트 구현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: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/>
                <a:ea typeface="배달의민족 주아"/>
              </a:rPr>
              <a:t>100% </a:t>
            </a:r>
            <a:endParaRPr lang="ko-KR" altLang="en-US" sz="11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/>
              <a:ea typeface="배달의민족 주아"/>
            </a:endParaRPr>
          </a:p>
          <a:p>
            <a:pPr marL="628650" lvl="1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리스트 </a:t>
            </a:r>
            <a:r>
              <a:rPr lang="ko-KR" altLang="en-US" sz="11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클릭시</a:t>
            </a: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 </a:t>
            </a:r>
            <a:r>
              <a:rPr lang="ko-KR" altLang="en-US" sz="11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자세히보기</a:t>
            </a: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 구현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: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/>
                <a:ea typeface="배달의민족 주아"/>
              </a:rPr>
              <a:t>100%</a:t>
            </a:r>
            <a:endParaRPr lang="ko-KR" altLang="en-US" sz="11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/>
              <a:ea typeface="배달의민족 주아"/>
            </a:endParaRPr>
          </a:p>
          <a:p>
            <a:pPr marL="628650" lvl="1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게시판 작성할 때 사진 첨부 해서 저장하기 구현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: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/>
                <a:ea typeface="배달의민족 주아"/>
              </a:rPr>
              <a:t>20%</a:t>
            </a:r>
          </a:p>
          <a:p>
            <a:pPr marL="628650" lvl="1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댓글작성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: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/>
                <a:ea typeface="배달의민족 주아"/>
              </a:rPr>
              <a:t>0%</a:t>
            </a:r>
            <a:endParaRPr lang="ko-KR" altLang="en-US" sz="11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/>
              <a:ea typeface="배달의민족 주아"/>
            </a:endParaRPr>
          </a:p>
          <a:p>
            <a:pPr marL="171450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기능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5</a:t>
            </a: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 설정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: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/>
                <a:ea typeface="배달의민족 주아"/>
              </a:rPr>
              <a:t>0%</a:t>
            </a:r>
            <a:endParaRPr lang="ko-KR" altLang="en-US" sz="11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/>
              <a:ea typeface="배달의민족 주아"/>
            </a:endParaRPr>
          </a:p>
          <a:p>
            <a:pPr marL="628650" lvl="1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기능별 </a:t>
            </a:r>
            <a:r>
              <a:rPr lang="ko-KR" altLang="en-US" sz="11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알림설정</a:t>
            </a: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 구현</a:t>
            </a:r>
          </a:p>
          <a:p>
            <a:pPr marL="628650" lvl="1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정보변경 구현</a:t>
            </a:r>
          </a:p>
          <a:p>
            <a:pPr marL="628650" lvl="1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공지사항 및 버전 확인 구현</a:t>
            </a:r>
          </a:p>
          <a:p>
            <a:pPr marL="171450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기능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6</a:t>
            </a: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 로그인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/</a:t>
            </a: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회원가입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: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/>
                <a:ea typeface="배달의민족 주아"/>
              </a:rPr>
              <a:t>100%</a:t>
            </a:r>
            <a:endParaRPr lang="ko-KR" altLang="en-US" sz="11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/>
              <a:ea typeface="배달의민족 주아"/>
            </a:endParaRPr>
          </a:p>
          <a:p>
            <a:pPr marL="628650" lvl="1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아이디 닉네임 중복확인 구현</a:t>
            </a:r>
          </a:p>
          <a:p>
            <a:pPr marL="628650" lvl="1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생일 </a:t>
            </a:r>
            <a:r>
              <a:rPr lang="ko-KR" altLang="en-US" sz="11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입력시</a:t>
            </a: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 달력선택 구현</a:t>
            </a:r>
          </a:p>
          <a:p>
            <a:pPr marL="171450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데이터베이스 연동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: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/>
                <a:ea typeface="배달의민족 주아"/>
              </a:rPr>
              <a:t>100%</a:t>
            </a:r>
            <a:endParaRPr lang="ko-KR" altLang="en-US" sz="11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/>
              <a:ea typeface="배달의민족 주아"/>
            </a:endParaRPr>
          </a:p>
          <a:p>
            <a:pPr marL="628650" lvl="1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기능별 테이블 작성</a:t>
            </a:r>
          </a:p>
          <a:p>
            <a:pPr marL="171450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감정스티커</a:t>
            </a: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 디자인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:</a:t>
            </a: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/>
                <a:ea typeface="배달의민족 주아"/>
              </a:rPr>
              <a:t>20%</a:t>
            </a:r>
            <a:endParaRPr lang="ko-KR" altLang="en-US" sz="11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/>
              <a:ea typeface="배달의민족 주아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2167937" y="1539805"/>
            <a:ext cx="2347258" cy="416022"/>
            <a:chOff x="5873123" y="1456528"/>
            <a:chExt cx="2347258" cy="416022"/>
          </a:xfrm>
        </p:grpSpPr>
        <p:sp>
          <p:nvSpPr>
            <p:cNvPr id="29" name="사각형: 둥근 모서리 28"/>
            <p:cNvSpPr/>
            <p:nvPr/>
          </p:nvSpPr>
          <p:spPr>
            <a:xfrm>
              <a:off x="5873123" y="1456528"/>
              <a:ext cx="2347258" cy="416022"/>
            </a:xfrm>
            <a:prstGeom prst="roundRect">
              <a:avLst>
                <a:gd name="adj" fmla="val 50000"/>
              </a:avLst>
            </a:prstGeom>
            <a:solidFill>
              <a:srgbClr val="5B4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526616" y="1460659"/>
              <a:ext cx="1024639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2000" dirty="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2D47E"/>
                  </a:solidFill>
                  <a:latin typeface="배달의민족 주아"/>
                  <a:ea typeface="배달의민족 주아"/>
                </a:rPr>
                <a:t>개발업무</a:t>
              </a:r>
              <a:endParaRPr lang="en-US" sz="20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/>
                <a:ea typeface="배달의민족 주아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6695204" y="2059556"/>
            <a:ext cx="4302782" cy="33106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안드로이드 스튜디오 사용방법</a:t>
            </a:r>
          </a:p>
          <a:p>
            <a:pPr marL="171450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안드로이드</a:t>
            </a:r>
            <a:r>
              <a:rPr lang="ko-KR" altLang="en-US" sz="1100" b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맑은 고딕"/>
                <a:ea typeface="맑은 고딕"/>
              </a:rPr>
              <a:t>↔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MySQL php</a:t>
            </a: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로 데이터 주고받기</a:t>
            </a:r>
          </a:p>
          <a:p>
            <a:pPr marL="171450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안드로이드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java </a:t>
            </a: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코드에서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php</a:t>
            </a: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파일 </a:t>
            </a:r>
            <a:r>
              <a:rPr lang="en-US" altLang="ko-KR" sz="11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HTTPRequest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 </a:t>
            </a: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방법</a:t>
            </a:r>
          </a:p>
          <a:p>
            <a:pPr marL="171450" indent="-171450">
              <a:lnSpc>
                <a:spcPct val="120000"/>
              </a:lnSpc>
              <a:buFont typeface="Arial"/>
              <a:buChar char="•"/>
              <a:defRPr/>
            </a:pPr>
            <a:endParaRPr lang="ko-KR" altLang="en-US" sz="11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/>
              <a:ea typeface="배달의민족 주아"/>
            </a:endParaRPr>
          </a:p>
          <a:p>
            <a:pPr marL="171450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화면구성요소 사용방법</a:t>
            </a:r>
          </a:p>
          <a:p>
            <a:pPr marL="628650" lvl="1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en-US" altLang="ko-KR" sz="11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EditText</a:t>
            </a:r>
            <a:endParaRPr lang="en-US" altLang="ko-KR" sz="11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/>
              <a:ea typeface="배달의민족 주아"/>
            </a:endParaRPr>
          </a:p>
          <a:p>
            <a:pPr marL="628650" lvl="1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en-US" altLang="ko-KR" sz="11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TextView</a:t>
            </a:r>
            <a:endParaRPr lang="en-US" altLang="ko-KR" sz="11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/>
              <a:ea typeface="배달의민족 주아"/>
            </a:endParaRPr>
          </a:p>
          <a:p>
            <a:pPr marL="628650" lvl="1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en-US" altLang="ko-KR" sz="11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ImageView</a:t>
            </a:r>
            <a:endParaRPr lang="en-US" altLang="ko-KR" sz="11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/>
              <a:ea typeface="배달의민족 주아"/>
            </a:endParaRPr>
          </a:p>
          <a:p>
            <a:pPr marL="628650" lvl="1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en-US" altLang="ko-KR" sz="11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RecyclerView</a:t>
            </a:r>
            <a:endParaRPr lang="en-US" altLang="ko-KR" sz="11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/>
              <a:ea typeface="배달의민족 주아"/>
            </a:endParaRPr>
          </a:p>
          <a:p>
            <a:pPr marL="628650" lvl="1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en-US" altLang="ko-KR" sz="11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ImageButton</a:t>
            </a:r>
            <a:endParaRPr lang="en-US" altLang="ko-KR" sz="11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/>
              <a:ea typeface="배달의민족 주아"/>
            </a:endParaRPr>
          </a:p>
          <a:p>
            <a:pPr marL="628650" lvl="1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Button</a:t>
            </a:r>
          </a:p>
          <a:p>
            <a:pPr marL="628650" lvl="1" indent="-171450">
              <a:lnSpc>
                <a:spcPct val="120000"/>
              </a:lnSpc>
              <a:buFont typeface="Arial"/>
              <a:buChar char="•"/>
              <a:defRPr/>
            </a:pPr>
            <a:endParaRPr lang="en-US" altLang="ko-KR" sz="11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/>
              <a:ea typeface="배달의민족 주아"/>
            </a:endParaRPr>
          </a:p>
          <a:p>
            <a:pPr marL="171450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갤러리 실행시켜서 사진 불러오기</a:t>
            </a:r>
          </a:p>
          <a:p>
            <a:pPr marL="171450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앱 실행 중에 액티비티간 데이터 주고 받기</a:t>
            </a:r>
          </a:p>
          <a:p>
            <a:pPr marL="0" indent="0">
              <a:lnSpc>
                <a:spcPct val="120000"/>
              </a:lnSpc>
              <a:buFont typeface="Arial"/>
              <a:buNone/>
              <a:defRPr/>
            </a:pPr>
            <a:endParaRPr lang="ko-KR" altLang="en-US" sz="11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/>
              <a:ea typeface="배달의민족 주아"/>
            </a:endParaRPr>
          </a:p>
          <a:p>
            <a:pPr marL="171450" indent="-171450">
              <a:lnSpc>
                <a:spcPct val="120000"/>
              </a:lnSpc>
              <a:buFont typeface="Arial"/>
              <a:buChar char="•"/>
              <a:defRPr/>
            </a:pPr>
            <a:endParaRPr lang="en-US" altLang="ko-KR" sz="11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/>
              <a:ea typeface="배달의민족 주아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7669128" y="1539805"/>
            <a:ext cx="2347258" cy="416022"/>
            <a:chOff x="5873123" y="1456528"/>
            <a:chExt cx="2347258" cy="416022"/>
          </a:xfrm>
        </p:grpSpPr>
        <p:sp>
          <p:nvSpPr>
            <p:cNvPr id="34" name="사각형: 둥근 모서리 33"/>
            <p:cNvSpPr/>
            <p:nvPr/>
          </p:nvSpPr>
          <p:spPr>
            <a:xfrm>
              <a:off x="5873123" y="1456528"/>
              <a:ext cx="2347258" cy="416022"/>
            </a:xfrm>
            <a:prstGeom prst="roundRect">
              <a:avLst>
                <a:gd name="adj" fmla="val 50000"/>
              </a:avLst>
            </a:prstGeom>
            <a:solidFill>
              <a:srgbClr val="5B4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535684" y="1460659"/>
              <a:ext cx="1015021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2000" dirty="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2D47E"/>
                  </a:solidFill>
                  <a:latin typeface="배달의민족 주아"/>
                  <a:ea typeface="배달의민족 주아"/>
                </a:rPr>
                <a:t>학습내용</a:t>
              </a:r>
              <a:endParaRPr lang="en-US" sz="20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/>
                <a:ea typeface="배달의민족 주아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/>
          <p:cNvSpPr/>
          <p:nvPr/>
        </p:nvSpPr>
        <p:spPr>
          <a:xfrm>
            <a:off x="4922371" y="621131"/>
            <a:ext cx="2347258" cy="416022"/>
          </a:xfrm>
          <a:prstGeom prst="roundRect">
            <a:avLst>
              <a:gd name="adj" fmla="val 50000"/>
            </a:avLst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2" name="그래픽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2944" y="211219"/>
            <a:ext cx="227687" cy="24427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043450" y="625262"/>
            <a:ext cx="2100447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20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/>
                <a:ea typeface="배달의민족 주아"/>
              </a:rPr>
              <a:t>DB Table </a:t>
            </a:r>
            <a:r>
              <a:rPr lang="ko-KR" altLang="en-US" sz="20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/>
                <a:ea typeface="배달의민족 주아"/>
              </a:rPr>
              <a:t>구축 상황</a:t>
            </a:r>
            <a:endParaRPr lang="en-US" altLang="ko-KR" sz="20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/>
              <a:ea typeface="배달의민족 주아"/>
            </a:endParaRPr>
          </a:p>
        </p:txBody>
      </p:sp>
      <p:pic>
        <p:nvPicPr>
          <p:cNvPr id="64" name="그래픽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26737" y="6154386"/>
            <a:ext cx="738526" cy="361481"/>
          </a:xfrm>
          <a:prstGeom prst="rect">
            <a:avLst/>
          </a:prstGeom>
        </p:spPr>
      </p:pic>
      <p:sp>
        <p:nvSpPr>
          <p:cNvPr id="65" name="타원 18"/>
          <p:cNvSpPr/>
          <p:nvPr/>
        </p:nvSpPr>
        <p:spPr>
          <a:xfrm>
            <a:off x="5766575" y="6559154"/>
            <a:ext cx="658849" cy="89788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69" name="그림 6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2596802" y="4050034"/>
            <a:ext cx="6492751" cy="1577946"/>
          </a:xfrm>
          <a:prstGeom prst="rect">
            <a:avLst/>
          </a:prstGeom>
        </p:spPr>
      </p:pic>
      <p:pic>
        <p:nvPicPr>
          <p:cNvPr id="72" name="그림 7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578684" y="1286461"/>
            <a:ext cx="6540742" cy="2142538"/>
          </a:xfrm>
          <a:prstGeom prst="rect">
            <a:avLst/>
          </a:prstGeom>
        </p:spPr>
      </p:pic>
      <p:sp>
        <p:nvSpPr>
          <p:cNvPr id="73" name="TextBox 16"/>
          <p:cNvSpPr txBox="1"/>
          <p:nvPr/>
        </p:nvSpPr>
        <p:spPr>
          <a:xfrm>
            <a:off x="5194935" y="3429000"/>
            <a:ext cx="1802130" cy="26618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/>
                <a:ea typeface="배달의민족 주아"/>
              </a:rPr>
              <a:t>회원정보 테이블</a:t>
            </a:r>
          </a:p>
        </p:txBody>
      </p:sp>
      <p:sp>
        <p:nvSpPr>
          <p:cNvPr id="74" name="TextBox 16"/>
          <p:cNvSpPr txBox="1"/>
          <p:nvPr/>
        </p:nvSpPr>
        <p:spPr>
          <a:xfrm>
            <a:off x="5509260" y="5633413"/>
            <a:ext cx="1163954" cy="27018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/>
                <a:ea typeface="배달의민족 주아"/>
              </a:rPr>
              <a:t>톡톡 게시판 테이블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7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/>
          <p:cNvSpPr/>
          <p:nvPr/>
        </p:nvSpPr>
        <p:spPr>
          <a:xfrm>
            <a:off x="4626919" y="544485"/>
            <a:ext cx="2938161" cy="416022"/>
          </a:xfrm>
          <a:prstGeom prst="roundRect">
            <a:avLst>
              <a:gd name="adj" fmla="val 50000"/>
            </a:avLst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2" name="그래픽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5376" y="178655"/>
            <a:ext cx="227687" cy="24427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55161" y="557436"/>
            <a:ext cx="247215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/>
                <a:ea typeface="배달의민족 주아"/>
              </a:rPr>
              <a:t>기능</a:t>
            </a:r>
            <a:r>
              <a:rPr lang="en-US" altLang="ko-KR" sz="20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/>
                <a:ea typeface="배달의민족 주아"/>
              </a:rPr>
              <a:t>6.</a:t>
            </a:r>
            <a:r>
              <a:rPr lang="ko-KR" altLang="en-US" sz="20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/>
                <a:ea typeface="배달의민족 주아"/>
              </a:rPr>
              <a:t> 로그인</a:t>
            </a:r>
            <a:r>
              <a:rPr lang="en-US" altLang="ko-KR" sz="20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/>
                <a:ea typeface="배달의민족 주아"/>
              </a:rPr>
              <a:t>/</a:t>
            </a:r>
            <a:r>
              <a:rPr lang="ko-KR" altLang="en-US" sz="20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/>
                <a:ea typeface="배달의민족 주아"/>
              </a:rPr>
              <a:t>회원가입</a:t>
            </a:r>
          </a:p>
        </p:txBody>
      </p:sp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083134" y="1586909"/>
            <a:ext cx="2527631" cy="3687916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693370" y="1597827"/>
            <a:ext cx="2495578" cy="3662345"/>
          </a:xfrm>
          <a:prstGeom prst="rect">
            <a:avLst/>
          </a:prstGeom>
        </p:spPr>
      </p:pic>
      <p:pic>
        <p:nvPicPr>
          <p:cNvPr id="45" name="그래픽 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726737" y="5872164"/>
            <a:ext cx="738526" cy="361481"/>
          </a:xfrm>
          <a:prstGeom prst="rect">
            <a:avLst/>
          </a:prstGeom>
        </p:spPr>
      </p:pic>
      <p:sp>
        <p:nvSpPr>
          <p:cNvPr id="46" name="타원 18"/>
          <p:cNvSpPr/>
          <p:nvPr/>
        </p:nvSpPr>
        <p:spPr>
          <a:xfrm>
            <a:off x="5766576" y="6406284"/>
            <a:ext cx="658849" cy="89788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47" name="TextBox 16"/>
          <p:cNvSpPr txBox="1"/>
          <p:nvPr/>
        </p:nvSpPr>
        <p:spPr>
          <a:xfrm>
            <a:off x="3851909" y="5374711"/>
            <a:ext cx="973455" cy="2717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/>
                <a:ea typeface="배달의민족 주아"/>
              </a:rPr>
              <a:t>로그인 화면</a:t>
            </a:r>
          </a:p>
        </p:txBody>
      </p:sp>
      <p:sp>
        <p:nvSpPr>
          <p:cNvPr id="48" name="TextBox 16"/>
          <p:cNvSpPr txBox="1"/>
          <p:nvPr/>
        </p:nvSpPr>
        <p:spPr>
          <a:xfrm>
            <a:off x="7471410" y="5374241"/>
            <a:ext cx="1116330" cy="27217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/>
                <a:ea typeface="배달의민족 주아"/>
              </a:rPr>
              <a:t>회원가입 화면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4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/>
          <p:cNvSpPr/>
          <p:nvPr/>
        </p:nvSpPr>
        <p:spPr>
          <a:xfrm>
            <a:off x="4626919" y="626800"/>
            <a:ext cx="2938161" cy="416022"/>
          </a:xfrm>
          <a:prstGeom prst="roundRect">
            <a:avLst>
              <a:gd name="adj" fmla="val 50000"/>
            </a:avLst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2" name="그래픽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5376" y="178655"/>
            <a:ext cx="227687" cy="24427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55161" y="639751"/>
            <a:ext cx="247215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/>
                <a:ea typeface="배달의민족 주아"/>
              </a:rPr>
              <a:t>기능</a:t>
            </a:r>
            <a:r>
              <a:rPr lang="en-US" altLang="ko-KR" sz="20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/>
                <a:ea typeface="배달의민족 주아"/>
              </a:rPr>
              <a:t>6.</a:t>
            </a:r>
            <a:r>
              <a:rPr lang="ko-KR" altLang="en-US" sz="20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/>
                <a:ea typeface="배달의민족 주아"/>
              </a:rPr>
              <a:t> 로그인</a:t>
            </a:r>
            <a:r>
              <a:rPr lang="en-US" altLang="ko-KR" sz="20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/>
                <a:ea typeface="배달의민족 주아"/>
              </a:rPr>
              <a:t>/</a:t>
            </a:r>
            <a:r>
              <a:rPr lang="ko-KR" altLang="en-US" sz="20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/>
                <a:ea typeface="배달의민족 주아"/>
              </a:rPr>
              <a:t>회원가입</a:t>
            </a:r>
          </a:p>
        </p:txBody>
      </p:sp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50840" y="1225351"/>
            <a:ext cx="2090319" cy="365117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338928" y="1295905"/>
            <a:ext cx="2120364" cy="3651175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96011" y="1229165"/>
            <a:ext cx="2126886" cy="3670003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2980890" y="5491750"/>
            <a:ext cx="6230220" cy="889819"/>
          </a:xfrm>
          <a:prstGeom prst="rect">
            <a:avLst/>
          </a:prstGeom>
        </p:spPr>
      </p:pic>
      <p:sp>
        <p:nvSpPr>
          <p:cNvPr id="52" name="TextBox 16"/>
          <p:cNvSpPr txBox="1"/>
          <p:nvPr/>
        </p:nvSpPr>
        <p:spPr>
          <a:xfrm>
            <a:off x="5414010" y="6433042"/>
            <a:ext cx="1268730" cy="27065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/>
                <a:ea typeface="배달의민족 주아"/>
              </a:rPr>
              <a:t>회원정보 테이블</a:t>
            </a:r>
          </a:p>
        </p:txBody>
      </p:sp>
      <p:sp>
        <p:nvSpPr>
          <p:cNvPr id="53" name="TextBox 16"/>
          <p:cNvSpPr txBox="1"/>
          <p:nvPr/>
        </p:nvSpPr>
        <p:spPr>
          <a:xfrm>
            <a:off x="3851910" y="5033690"/>
            <a:ext cx="1268730" cy="2698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/>
                <a:ea typeface="배달의민족 주아"/>
              </a:rPr>
              <a:t>이메일 중복확인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/>
          <p:cNvSpPr/>
          <p:nvPr/>
        </p:nvSpPr>
        <p:spPr>
          <a:xfrm>
            <a:off x="4626919" y="579763"/>
            <a:ext cx="2938161" cy="416022"/>
          </a:xfrm>
          <a:prstGeom prst="roundRect">
            <a:avLst>
              <a:gd name="adj" fmla="val 50000"/>
            </a:avLst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2" name="그래픽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5376" y="178655"/>
            <a:ext cx="227687" cy="24427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55161" y="592714"/>
            <a:ext cx="2472151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/>
                <a:ea typeface="배달의민족 주아"/>
              </a:rPr>
              <a:t>기능</a:t>
            </a:r>
            <a:r>
              <a:rPr lang="en-US" altLang="ko-KR" sz="20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/>
                <a:ea typeface="배달의민족 주아"/>
              </a:rPr>
              <a:t>6.</a:t>
            </a:r>
            <a:r>
              <a:rPr lang="ko-KR" altLang="en-US" sz="20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/>
                <a:ea typeface="배달의민족 주아"/>
              </a:rPr>
              <a:t> 로그인</a:t>
            </a:r>
            <a:r>
              <a:rPr lang="en-US" altLang="ko-KR" sz="20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/>
                <a:ea typeface="배달의민족 주아"/>
              </a:rPr>
              <a:t>/</a:t>
            </a:r>
            <a:r>
              <a:rPr lang="ko-KR" altLang="en-US" sz="20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/>
                <a:ea typeface="배달의민족 주아"/>
              </a:rPr>
              <a:t>회원가입</a:t>
            </a: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84704" y="1467761"/>
            <a:ext cx="2592288" cy="5111648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483544" y="1346882"/>
            <a:ext cx="2568801" cy="5111648"/>
          </a:xfrm>
          <a:prstGeom prst="rect">
            <a:avLst/>
          </a:prstGeom>
        </p:spPr>
      </p:pic>
      <p:pic>
        <p:nvPicPr>
          <p:cNvPr id="48" name="그래픽 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726737" y="5872164"/>
            <a:ext cx="738526" cy="361481"/>
          </a:xfrm>
          <a:prstGeom prst="rect">
            <a:avLst/>
          </a:prstGeom>
        </p:spPr>
      </p:pic>
      <p:sp>
        <p:nvSpPr>
          <p:cNvPr id="49" name="타원 18"/>
          <p:cNvSpPr/>
          <p:nvPr/>
        </p:nvSpPr>
        <p:spPr>
          <a:xfrm>
            <a:off x="5766576" y="6406284"/>
            <a:ext cx="658849" cy="89788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52" name="TextBox 16"/>
          <p:cNvSpPr txBox="1"/>
          <p:nvPr/>
        </p:nvSpPr>
        <p:spPr>
          <a:xfrm>
            <a:off x="5194935" y="3163969"/>
            <a:ext cx="1802130" cy="2650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/>
                <a:ea typeface="배달의민족 주아"/>
              </a:rPr>
              <a:t>로그인 후 메인화면 이동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/>
          <p:cNvSpPr/>
          <p:nvPr/>
        </p:nvSpPr>
        <p:spPr>
          <a:xfrm>
            <a:off x="4922371" y="609372"/>
            <a:ext cx="2347258" cy="416022"/>
          </a:xfrm>
          <a:prstGeom prst="roundRect">
            <a:avLst>
              <a:gd name="adj" fmla="val 50000"/>
            </a:avLst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2" name="그래픽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2944" y="211219"/>
            <a:ext cx="227687" cy="24427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216419" y="613503"/>
            <a:ext cx="1744980" cy="39424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/>
                <a:ea typeface="배달의민족 주아"/>
              </a:rPr>
              <a:t>산책로 게시판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242059" y="1222264"/>
            <a:ext cx="2391857" cy="4295879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833997" y="1236566"/>
            <a:ext cx="2524005" cy="4384867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440901" y="1285896"/>
            <a:ext cx="2485074" cy="4286207"/>
          </a:xfrm>
          <a:prstGeom prst="rect">
            <a:avLst/>
          </a:prstGeom>
        </p:spPr>
      </p:pic>
      <p:sp>
        <p:nvSpPr>
          <p:cNvPr id="57" name="TextBox 16"/>
          <p:cNvSpPr txBox="1"/>
          <p:nvPr/>
        </p:nvSpPr>
        <p:spPr>
          <a:xfrm>
            <a:off x="5414010" y="5809801"/>
            <a:ext cx="1611630" cy="27100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/>
                <a:ea typeface="배달의민족 주아"/>
              </a:rPr>
              <a:t>산책로 게시판 리스트</a:t>
            </a:r>
          </a:p>
        </p:txBody>
      </p:sp>
      <p:sp>
        <p:nvSpPr>
          <p:cNvPr id="58" name="TextBox 16"/>
          <p:cNvSpPr txBox="1"/>
          <p:nvPr/>
        </p:nvSpPr>
        <p:spPr>
          <a:xfrm>
            <a:off x="8909685" y="5786282"/>
            <a:ext cx="1802129" cy="26983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/>
                <a:ea typeface="배달의민족 주아"/>
              </a:rPr>
              <a:t>산책로 게시판 작성화면 </a:t>
            </a:r>
          </a:p>
        </p:txBody>
      </p:sp>
      <p:sp>
        <p:nvSpPr>
          <p:cNvPr id="59" name="TextBox 16"/>
          <p:cNvSpPr txBox="1"/>
          <p:nvPr/>
        </p:nvSpPr>
        <p:spPr>
          <a:xfrm>
            <a:off x="1791688" y="5609423"/>
            <a:ext cx="1611630" cy="271006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ko-KR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/>
                <a:ea typeface="배달의민족 주아"/>
              </a:rPr>
              <a:t>TalkTalk </a:t>
            </a:r>
            <a:r>
              <a:rPr lang="ko-KR" altLang="en-US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/>
                <a:ea typeface="배달의민족 주아"/>
              </a:rPr>
              <a:t>메인화면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58" grpId="0"/>
      <p:bldP spid="5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타원 56">
            <a:extLst>
              <a:ext uri="{FF2B5EF4-FFF2-40B4-BE49-F238E27FC236}">
                <a16:creationId xmlns:a16="http://schemas.microsoft.com/office/drawing/2014/main" id="{7EC7FCFA-DBE6-42C9-88BC-180C1F809910}"/>
              </a:ext>
            </a:extLst>
          </p:cNvPr>
          <p:cNvSpPr/>
          <p:nvPr/>
        </p:nvSpPr>
        <p:spPr>
          <a:xfrm>
            <a:off x="7017550" y="6014140"/>
            <a:ext cx="504820" cy="110612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8724D3A-4690-447C-9163-35D036060479}"/>
              </a:ext>
            </a:extLst>
          </p:cNvPr>
          <p:cNvSpPr txBox="1"/>
          <p:nvPr/>
        </p:nvSpPr>
        <p:spPr>
          <a:xfrm>
            <a:off x="7720440" y="1179154"/>
            <a:ext cx="806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INDEX</a:t>
            </a:r>
          </a:p>
        </p:txBody>
      </p:sp>
      <p:pic>
        <p:nvPicPr>
          <p:cNvPr id="53" name="그래픽 52">
            <a:extLst>
              <a:ext uri="{FF2B5EF4-FFF2-40B4-BE49-F238E27FC236}">
                <a16:creationId xmlns:a16="http://schemas.microsoft.com/office/drawing/2014/main" id="{E81B4036-EF5D-46B7-87C3-1EC48B2AB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00181" y="4824568"/>
            <a:ext cx="582867" cy="1266844"/>
          </a:xfrm>
          <a:prstGeom prst="rect">
            <a:avLst/>
          </a:prstGeom>
        </p:spPr>
      </p:pic>
      <p:sp>
        <p:nvSpPr>
          <p:cNvPr id="54" name="타원 53">
            <a:extLst>
              <a:ext uri="{FF2B5EF4-FFF2-40B4-BE49-F238E27FC236}">
                <a16:creationId xmlns:a16="http://schemas.microsoft.com/office/drawing/2014/main" id="{A424D2DF-B5FA-4E3B-96EA-417A7A067036}"/>
              </a:ext>
            </a:extLst>
          </p:cNvPr>
          <p:cNvSpPr/>
          <p:nvPr/>
        </p:nvSpPr>
        <p:spPr>
          <a:xfrm>
            <a:off x="7553239" y="1329502"/>
            <a:ext cx="59618" cy="59618"/>
          </a:xfrm>
          <a:prstGeom prst="ellipse">
            <a:avLst/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CFE488E5-9F64-4D9A-9A76-9329FF170754}"/>
              </a:ext>
            </a:extLst>
          </p:cNvPr>
          <p:cNvCxnSpPr/>
          <p:nvPr/>
        </p:nvCxnSpPr>
        <p:spPr>
          <a:xfrm>
            <a:off x="7583048" y="1636291"/>
            <a:ext cx="0" cy="4437339"/>
          </a:xfrm>
          <a:prstGeom prst="line">
            <a:avLst/>
          </a:prstGeom>
          <a:ln w="19050" cap="rnd">
            <a:solidFill>
              <a:srgbClr val="1F21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C39A733-B721-453E-A5EF-E3D8DB679A69}"/>
              </a:ext>
            </a:extLst>
          </p:cNvPr>
          <p:cNvSpPr txBox="1"/>
          <p:nvPr/>
        </p:nvSpPr>
        <p:spPr>
          <a:xfrm>
            <a:off x="8123756" y="1882886"/>
            <a:ext cx="19912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01. 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내용 및 목표</a:t>
            </a:r>
            <a:endParaRPr 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6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9F30A23-3F44-4706-A7CD-4DD89CBA2BA5}"/>
              </a:ext>
            </a:extLst>
          </p:cNvPr>
          <p:cNvSpPr txBox="1"/>
          <p:nvPr/>
        </p:nvSpPr>
        <p:spPr>
          <a:xfrm>
            <a:off x="8123757" y="2754932"/>
            <a:ext cx="1124026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 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구현환경</a:t>
            </a:r>
            <a:endParaRPr 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6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8450138-61B6-4694-AF1E-1DF7AD328987}"/>
              </a:ext>
            </a:extLst>
          </p:cNvPr>
          <p:cNvSpPr txBox="1"/>
          <p:nvPr/>
        </p:nvSpPr>
        <p:spPr>
          <a:xfrm>
            <a:off x="8123757" y="3626978"/>
            <a:ext cx="153920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03. 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 변경 사항</a:t>
            </a:r>
            <a:endParaRPr 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6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80497CE-32C9-4481-A20C-50BB3D27AC75}"/>
              </a:ext>
            </a:extLst>
          </p:cNvPr>
          <p:cNvSpPr txBox="1"/>
          <p:nvPr/>
        </p:nvSpPr>
        <p:spPr>
          <a:xfrm>
            <a:off x="8123757" y="4491330"/>
            <a:ext cx="185820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04. 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진행 상황</a:t>
            </a:r>
            <a:endParaRPr lang="en-US" altLang="ko-KR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6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D02430F-ADF6-4F61-AC5D-0E4AB6E2C4DB}"/>
              </a:ext>
            </a:extLst>
          </p:cNvPr>
          <p:cNvSpPr txBox="1"/>
          <p:nvPr/>
        </p:nvSpPr>
        <p:spPr>
          <a:xfrm>
            <a:off x="8123757" y="5355681"/>
            <a:ext cx="1534394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05. 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발표 진행</a:t>
            </a:r>
            <a:endParaRPr 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6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10456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95926" y="1522246"/>
            <a:ext cx="2729611" cy="4169737"/>
          </a:xfrm>
          <a:prstGeom prst="rect">
            <a:avLst/>
          </a:prstGeom>
        </p:spPr>
      </p:pic>
      <p:sp>
        <p:nvSpPr>
          <p:cNvPr id="15" name="사각형: 둥근 모서리 14"/>
          <p:cNvSpPr/>
          <p:nvPr/>
        </p:nvSpPr>
        <p:spPr>
          <a:xfrm>
            <a:off x="4922371" y="621131"/>
            <a:ext cx="2347258" cy="416022"/>
          </a:xfrm>
          <a:prstGeom prst="roundRect">
            <a:avLst>
              <a:gd name="adj" fmla="val 50000"/>
            </a:avLst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2" name="그래픽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62944" y="211219"/>
            <a:ext cx="227687" cy="24427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102119" y="625262"/>
            <a:ext cx="1983105" cy="39200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/>
                <a:ea typeface="배달의민족 주아"/>
              </a:rPr>
              <a:t>물품나눔 게시판</a:t>
            </a: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24356" y="1494903"/>
            <a:ext cx="2479753" cy="4209702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196482" y="1552807"/>
            <a:ext cx="2736073" cy="4248432"/>
          </a:xfrm>
          <a:prstGeom prst="rect">
            <a:avLst/>
          </a:prstGeom>
        </p:spPr>
      </p:pic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6284667" y="1529390"/>
            <a:ext cx="2567702" cy="4254365"/>
          </a:xfrm>
          <a:prstGeom prst="rect">
            <a:avLst/>
          </a:prstGeom>
        </p:spPr>
      </p:pic>
      <p:pic>
        <p:nvPicPr>
          <p:cNvPr id="64" name="그래픽 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5726737" y="6154386"/>
            <a:ext cx="738526" cy="361481"/>
          </a:xfrm>
          <a:prstGeom prst="rect">
            <a:avLst/>
          </a:prstGeom>
        </p:spPr>
      </p:pic>
      <p:sp>
        <p:nvSpPr>
          <p:cNvPr id="65" name="타원 18"/>
          <p:cNvSpPr/>
          <p:nvPr/>
        </p:nvSpPr>
        <p:spPr>
          <a:xfrm>
            <a:off x="5766575" y="6559154"/>
            <a:ext cx="658849" cy="89788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66" name="TextBox 16"/>
          <p:cNvSpPr txBox="1"/>
          <p:nvPr/>
        </p:nvSpPr>
        <p:spPr>
          <a:xfrm>
            <a:off x="3947160" y="5856839"/>
            <a:ext cx="1116330" cy="2658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/>
                <a:ea typeface="배달의민족 주아"/>
              </a:rPr>
              <a:t>게시물 리스트</a:t>
            </a:r>
          </a:p>
        </p:txBody>
      </p:sp>
      <p:sp>
        <p:nvSpPr>
          <p:cNvPr id="67" name="TextBox 16"/>
          <p:cNvSpPr txBox="1"/>
          <p:nvPr/>
        </p:nvSpPr>
        <p:spPr>
          <a:xfrm>
            <a:off x="6945300" y="5868128"/>
            <a:ext cx="1116330" cy="2658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/>
                <a:ea typeface="배달의민족 주아"/>
              </a:rPr>
              <a:t>게시물 작성화면</a:t>
            </a:r>
          </a:p>
        </p:txBody>
      </p:sp>
      <p:sp>
        <p:nvSpPr>
          <p:cNvPr id="68" name="TextBox 16"/>
          <p:cNvSpPr txBox="1"/>
          <p:nvPr/>
        </p:nvSpPr>
        <p:spPr>
          <a:xfrm>
            <a:off x="9250117" y="5879884"/>
            <a:ext cx="2480404" cy="2713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/>
                <a:ea typeface="배달의민족 주아"/>
              </a:rPr>
              <a:t>리스트 클릭시 자세히보기 화면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B15FEC33-A657-4108-A9E7-09077623F08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106344" y="1514213"/>
            <a:ext cx="2708774" cy="42414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67" grpId="0"/>
      <p:bldP spid="6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45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84B6C137-9C23-47A4-87EB-D0EE7846881A}"/>
              </a:ext>
            </a:extLst>
          </p:cNvPr>
          <p:cNvGrpSpPr/>
          <p:nvPr/>
        </p:nvGrpSpPr>
        <p:grpSpPr>
          <a:xfrm>
            <a:off x="5602524" y="2236978"/>
            <a:ext cx="940422" cy="853636"/>
            <a:chOff x="4004698" y="1773476"/>
            <a:chExt cx="1088074" cy="987665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41F7FB6E-95B9-430D-BB06-AF876C01E6C0}"/>
                </a:ext>
              </a:extLst>
            </p:cNvPr>
            <p:cNvSpPr/>
            <p:nvPr/>
          </p:nvSpPr>
          <p:spPr>
            <a:xfrm>
              <a:off x="4004698" y="2613916"/>
              <a:ext cx="1088074" cy="147225"/>
            </a:xfrm>
            <a:prstGeom prst="ellipse">
              <a:avLst/>
            </a:prstGeom>
            <a:solidFill>
              <a:schemeClr val="bg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F25DED84-DD53-47A6-836D-FB4D5F6FB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59434" y="1773476"/>
              <a:ext cx="1030410" cy="943762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FB832D0-DCE3-4726-8B41-2D19DB92E02A}"/>
              </a:ext>
            </a:extLst>
          </p:cNvPr>
          <p:cNvGrpSpPr/>
          <p:nvPr/>
        </p:nvGrpSpPr>
        <p:grpSpPr>
          <a:xfrm rot="20592476">
            <a:off x="6309426" y="1846058"/>
            <a:ext cx="535192" cy="505722"/>
            <a:chOff x="5052084" y="698353"/>
            <a:chExt cx="790521" cy="747004"/>
          </a:xfrm>
          <a:solidFill>
            <a:schemeClr val="bg1"/>
          </a:solidFill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18253A1-A43C-4087-8170-1E8033A5814F}"/>
                </a:ext>
              </a:extLst>
            </p:cNvPr>
            <p:cNvSpPr/>
            <p:nvPr/>
          </p:nvSpPr>
          <p:spPr>
            <a:xfrm>
              <a:off x="5095603" y="698353"/>
              <a:ext cx="747002" cy="7470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이등변 삼각형 13">
              <a:extLst>
                <a:ext uri="{FF2B5EF4-FFF2-40B4-BE49-F238E27FC236}">
                  <a16:creationId xmlns:a16="http://schemas.microsoft.com/office/drawing/2014/main" id="{1A14BD7D-1B1B-4BD2-B4F8-9AAD8102000E}"/>
                </a:ext>
              </a:extLst>
            </p:cNvPr>
            <p:cNvSpPr/>
            <p:nvPr/>
          </p:nvSpPr>
          <p:spPr>
            <a:xfrm rot="2791802" flipV="1">
              <a:off x="5030977" y="1226805"/>
              <a:ext cx="216011" cy="173797"/>
            </a:xfrm>
            <a:custGeom>
              <a:avLst/>
              <a:gdLst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6011"/>
                <a:gd name="connsiteY0" fmla="*/ 173798 h 173798"/>
                <a:gd name="connsiteX1" fmla="*/ 104544 w 216011"/>
                <a:gd name="connsiteY1" fmla="*/ 0 h 173798"/>
                <a:gd name="connsiteX2" fmla="*/ 207732 w 216011"/>
                <a:gd name="connsiteY2" fmla="*/ 173798 h 173798"/>
                <a:gd name="connsiteX3" fmla="*/ 0 w 216011"/>
                <a:gd name="connsiteY3" fmla="*/ 173798 h 17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11" h="173798">
                  <a:moveTo>
                    <a:pt x="0" y="173798"/>
                  </a:moveTo>
                  <a:cubicBezTo>
                    <a:pt x="86468" y="153555"/>
                    <a:pt x="139021" y="87222"/>
                    <a:pt x="104544" y="0"/>
                  </a:cubicBezTo>
                  <a:cubicBezTo>
                    <a:pt x="178662" y="52018"/>
                    <a:pt x="238563" y="138658"/>
                    <a:pt x="207732" y="173798"/>
                  </a:cubicBezTo>
                  <a:lnTo>
                    <a:pt x="0" y="17379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D8437BE-C27A-4FC8-83CB-ED73A0AD9C61}"/>
              </a:ext>
            </a:extLst>
          </p:cNvPr>
          <p:cNvSpPr txBox="1"/>
          <p:nvPr/>
        </p:nvSpPr>
        <p:spPr>
          <a:xfrm>
            <a:off x="6373889" y="1959980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5B453A">
                    <a:alpha val="89804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타임</a:t>
            </a:r>
            <a:endParaRPr lang="en-US" sz="1200" dirty="0">
              <a:solidFill>
                <a:srgbClr val="5B453A">
                  <a:alpha val="89804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8C8211-BDF7-4FF1-ABF7-63EB7A728E58}"/>
              </a:ext>
            </a:extLst>
          </p:cNvPr>
          <p:cNvSpPr txBox="1"/>
          <p:nvPr/>
        </p:nvSpPr>
        <p:spPr>
          <a:xfrm>
            <a:off x="5198165" y="3305989"/>
            <a:ext cx="1795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발표 진행</a:t>
            </a:r>
            <a:endParaRPr lang="en-US" sz="24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D47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D8ED6F5-BDF6-4C3A-A0C4-09014AB51A31}"/>
              </a:ext>
            </a:extLst>
          </p:cNvPr>
          <p:cNvSpPr txBox="1"/>
          <p:nvPr/>
        </p:nvSpPr>
        <p:spPr>
          <a:xfrm>
            <a:off x="4609868" y="3750591"/>
            <a:ext cx="2972289" cy="375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정보통계학과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2016010856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한찬웅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6" name="그래픽 55">
            <a:extLst>
              <a:ext uri="{FF2B5EF4-FFF2-40B4-BE49-F238E27FC236}">
                <a16:creationId xmlns:a16="http://schemas.microsoft.com/office/drawing/2014/main" id="{7BEABCD3-BE39-467F-9DB1-5527E3B97B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7188" y="4359910"/>
            <a:ext cx="324068" cy="34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2075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/>
          <p:cNvSpPr/>
          <p:nvPr/>
        </p:nvSpPr>
        <p:spPr>
          <a:xfrm>
            <a:off x="4133582" y="696392"/>
            <a:ext cx="3924835" cy="416022"/>
          </a:xfrm>
          <a:prstGeom prst="roundRect">
            <a:avLst>
              <a:gd name="adj" fmla="val 50000"/>
            </a:avLst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2" name="그래픽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82156" y="239789"/>
            <a:ext cx="227687" cy="24427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475281" y="710445"/>
            <a:ext cx="32414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/>
                <a:ea typeface="배달의민족 주아"/>
              </a:rPr>
              <a:t>개발업무</a:t>
            </a:r>
            <a:r>
              <a:rPr lang="ko-KR" altLang="en-US" sz="20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/>
                <a:ea typeface="배달의민족 주아"/>
              </a:rPr>
              <a:t> </a:t>
            </a:r>
            <a:r>
              <a:rPr lang="ko-KR" altLang="en-US" sz="20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/>
                <a:ea typeface="배달의민족 주아"/>
              </a:rPr>
              <a:t>및</a:t>
            </a:r>
            <a:r>
              <a:rPr lang="ko-KR" altLang="en-US" sz="20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/>
                <a:ea typeface="배달의민족 주아"/>
              </a:rPr>
              <a:t> </a:t>
            </a:r>
            <a:r>
              <a:rPr lang="ko-KR" altLang="en-US" sz="20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/>
                <a:ea typeface="배달의민족 주아"/>
              </a:rPr>
              <a:t>학습내용</a:t>
            </a:r>
            <a:endParaRPr lang="en-US" sz="20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/>
              <a:ea typeface="배달의민족 주아"/>
            </a:endParaRPr>
          </a:p>
        </p:txBody>
      </p:sp>
      <p:pic>
        <p:nvPicPr>
          <p:cNvPr id="2" name="그래픽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26737" y="5872164"/>
            <a:ext cx="738526" cy="361481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5766576" y="6406284"/>
            <a:ext cx="658849" cy="89788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1194015" y="2059556"/>
            <a:ext cx="4302781" cy="27245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기능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2 </a:t>
            </a:r>
            <a:r>
              <a:rPr lang="ko-KR" altLang="en-US" sz="11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펫스타그램</a:t>
            </a:r>
            <a:endParaRPr lang="ko-KR" altLang="en-US" sz="11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/>
              <a:ea typeface="배달의민족 주아"/>
            </a:endParaRPr>
          </a:p>
          <a:p>
            <a:pPr marL="628650" lvl="1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펫스타그램</a:t>
            </a: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 </a:t>
            </a:r>
            <a:r>
              <a:rPr lang="ko-KR" altLang="en-US" sz="11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피드</a:t>
            </a: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 구현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:</a:t>
            </a: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/>
                <a:ea typeface="배달의민족 주아"/>
              </a:rPr>
              <a:t>70%</a:t>
            </a:r>
          </a:p>
          <a:p>
            <a:pPr marL="628650" lvl="1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전체 게시물 보기 구현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:</a:t>
            </a: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/>
                <a:ea typeface="배달의민족 주아"/>
              </a:rPr>
              <a:t>10%</a:t>
            </a:r>
          </a:p>
          <a:p>
            <a:pPr marL="628650" lvl="1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게시물 작성 구현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:</a:t>
            </a: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/>
                <a:ea typeface="배달의민족 주아"/>
              </a:rPr>
              <a:t>90%</a:t>
            </a:r>
          </a:p>
          <a:p>
            <a:pPr marL="628650" lvl="1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내 프로필 구현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:</a:t>
            </a: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/>
                <a:ea typeface="배달의민족 주아"/>
              </a:rPr>
              <a:t>10%</a:t>
            </a:r>
          </a:p>
          <a:p>
            <a:pPr marL="628650" lvl="1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구독하기 구현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:</a:t>
            </a: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/>
                <a:ea typeface="배달의민족 주아"/>
              </a:rPr>
              <a:t>0%</a:t>
            </a:r>
            <a:endParaRPr lang="en-US" altLang="ko-KR" sz="11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/>
              <a:ea typeface="배달의민족 주아"/>
            </a:endParaRPr>
          </a:p>
          <a:p>
            <a:pPr marL="628650" lvl="1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댓글 및 좋아요 누르기 구현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: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/>
                <a:ea typeface="배달의민족 주아"/>
              </a:rPr>
              <a:t>0%</a:t>
            </a:r>
          </a:p>
          <a:p>
            <a:pPr marL="628650" lvl="1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게시물 정렬 구현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: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/>
                <a:ea typeface="배달의민족 주아"/>
              </a:rPr>
              <a:t>0%</a:t>
            </a:r>
          </a:p>
          <a:p>
            <a:pPr marL="171450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데이터 베이스 구축</a:t>
            </a:r>
          </a:p>
          <a:p>
            <a:pPr marL="628650" lvl="1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서버에 데이터베이스 테이블 구축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:</a:t>
            </a: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/>
                <a:ea typeface="배달의민족 주아"/>
              </a:rPr>
              <a:t>90%</a:t>
            </a:r>
          </a:p>
          <a:p>
            <a:pPr marL="171450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어플리케이션 버튼 및 로고 디자인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: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/>
                <a:ea typeface="배달의민족 주아"/>
              </a:rPr>
              <a:t>100%</a:t>
            </a:r>
            <a:endParaRPr lang="ko-KR" altLang="en-US" sz="11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/>
              <a:ea typeface="배달의민족 주아"/>
            </a:endParaRPr>
          </a:p>
          <a:p>
            <a:pPr marL="628650" lvl="1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버튼 디자인</a:t>
            </a:r>
            <a:endParaRPr lang="en-US" altLang="ko-KR" sz="11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/>
              <a:ea typeface="배달의민족 주아"/>
            </a:endParaRPr>
          </a:p>
          <a:p>
            <a:pPr marL="628650" lvl="1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로고 디자인</a:t>
            </a:r>
            <a:endParaRPr lang="en-US" altLang="ko-KR" sz="11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/>
              <a:ea typeface="배달의민족 주아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2167937" y="1539805"/>
            <a:ext cx="2347258" cy="416022"/>
            <a:chOff x="5873123" y="1456528"/>
            <a:chExt cx="2347258" cy="416022"/>
          </a:xfrm>
        </p:grpSpPr>
        <p:sp>
          <p:nvSpPr>
            <p:cNvPr id="29" name="사각형: 둥근 모서리 28"/>
            <p:cNvSpPr/>
            <p:nvPr/>
          </p:nvSpPr>
          <p:spPr>
            <a:xfrm>
              <a:off x="5873123" y="1456528"/>
              <a:ext cx="2347258" cy="416022"/>
            </a:xfrm>
            <a:prstGeom prst="roundRect">
              <a:avLst>
                <a:gd name="adj" fmla="val 50000"/>
              </a:avLst>
            </a:prstGeom>
            <a:solidFill>
              <a:srgbClr val="5B4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528024" y="1460659"/>
              <a:ext cx="1037463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200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주아"/>
                  <a:ea typeface="배달의민족 주아"/>
                </a:rPr>
                <a:t>개발업무</a:t>
              </a:r>
              <a:endParaRPr lang="en-US" sz="20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/>
                <a:ea typeface="배달의민족 주아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6695204" y="2059556"/>
            <a:ext cx="4302782" cy="3333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안드로이드 스튜디오 사용방법</a:t>
            </a:r>
          </a:p>
          <a:p>
            <a:pPr marL="171450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안드로이드</a:t>
            </a:r>
            <a:r>
              <a:rPr lang="ko-KR" altLang="en-US" sz="1100" b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맑은 고딕"/>
                <a:ea typeface="맑은 고딕"/>
              </a:rPr>
              <a:t> </a:t>
            </a:r>
            <a:r>
              <a:rPr lang="en-US" altLang="ko-KR" sz="1100" b="1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맑은 고딕"/>
                <a:ea typeface="맑은 고딕"/>
              </a:rPr>
              <a:t>↔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MySQL php</a:t>
            </a: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로 데이터 주고받기</a:t>
            </a:r>
          </a:p>
          <a:p>
            <a:pPr marL="171450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안드로이드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java </a:t>
            </a: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코드에서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php</a:t>
            </a: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파일 </a:t>
            </a:r>
            <a:r>
              <a:rPr lang="en-US" altLang="ko-KR" sz="11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HTTPRequest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 </a:t>
            </a: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방법</a:t>
            </a:r>
          </a:p>
          <a:p>
            <a:pPr marL="171450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화면구성요소 사용방법</a:t>
            </a:r>
          </a:p>
          <a:p>
            <a:pPr marL="628650" lvl="1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en-US" altLang="ko-KR" sz="11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EditText</a:t>
            </a:r>
            <a:endParaRPr lang="en-US" altLang="ko-KR" sz="11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/>
              <a:ea typeface="배달의민족 주아"/>
            </a:endParaRPr>
          </a:p>
          <a:p>
            <a:pPr marL="628650" lvl="1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en-US" altLang="ko-KR" sz="11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TextView</a:t>
            </a:r>
            <a:endParaRPr lang="en-US" altLang="ko-KR" sz="11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/>
              <a:ea typeface="배달의민족 주아"/>
            </a:endParaRPr>
          </a:p>
          <a:p>
            <a:pPr marL="628650" lvl="1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en-US" altLang="ko-KR" sz="11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ImageView</a:t>
            </a:r>
            <a:endParaRPr lang="en-US" altLang="ko-KR" sz="11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/>
              <a:ea typeface="배달의민족 주아"/>
            </a:endParaRPr>
          </a:p>
          <a:p>
            <a:pPr marL="628650" lvl="1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en-US" altLang="ko-KR" sz="11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ImageButton</a:t>
            </a:r>
            <a:endParaRPr lang="en-US" altLang="ko-KR" sz="11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/>
              <a:ea typeface="배달의민족 주아"/>
            </a:endParaRPr>
          </a:p>
          <a:p>
            <a:pPr marL="628650" lvl="1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Button</a:t>
            </a:r>
          </a:p>
          <a:p>
            <a:pPr marL="628650" lvl="1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Menu</a:t>
            </a:r>
          </a:p>
          <a:p>
            <a:pPr marL="628650" lvl="1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Fragment</a:t>
            </a:r>
          </a:p>
          <a:p>
            <a:pPr marL="628650" lvl="1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en-US" altLang="ko-KR" sz="11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BottomNavbar</a:t>
            </a:r>
            <a:endParaRPr lang="en-US" altLang="ko-KR" sz="11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/>
              <a:ea typeface="배달의민족 주아"/>
            </a:endParaRPr>
          </a:p>
          <a:p>
            <a:pPr marL="628650" lvl="1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en-US" altLang="ko-KR" sz="11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FrameLayout</a:t>
            </a:r>
            <a:endParaRPr lang="en-US" altLang="ko-KR" sz="11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/>
              <a:ea typeface="배달의민족 주아"/>
            </a:endParaRPr>
          </a:p>
          <a:p>
            <a:pPr marL="171450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갤러리 실행시켜서 사진 불러오기</a:t>
            </a:r>
          </a:p>
          <a:p>
            <a:pPr marL="171450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안드로이드 프로젝트에 디자인 </a:t>
            </a:r>
            <a:r>
              <a:rPr lang="ko-KR" altLang="en-US" sz="11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에셋</a:t>
            </a: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 추가하기</a:t>
            </a:r>
          </a:p>
          <a:p>
            <a:pPr marL="171450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앱 실행 중에 액티비티간 데이터 주고 받기</a:t>
            </a:r>
          </a:p>
        </p:txBody>
      </p:sp>
      <p:grpSp>
        <p:nvGrpSpPr>
          <p:cNvPr id="33" name="그룹 32"/>
          <p:cNvGrpSpPr/>
          <p:nvPr/>
        </p:nvGrpSpPr>
        <p:grpSpPr>
          <a:xfrm>
            <a:off x="7669128" y="1539805"/>
            <a:ext cx="2347258" cy="416022"/>
            <a:chOff x="5873123" y="1456528"/>
            <a:chExt cx="2347258" cy="416022"/>
          </a:xfrm>
        </p:grpSpPr>
        <p:sp>
          <p:nvSpPr>
            <p:cNvPr id="34" name="사각형: 둥근 모서리 33"/>
            <p:cNvSpPr/>
            <p:nvPr/>
          </p:nvSpPr>
          <p:spPr>
            <a:xfrm>
              <a:off x="5873123" y="1456528"/>
              <a:ext cx="2347258" cy="416022"/>
            </a:xfrm>
            <a:prstGeom prst="roundRect">
              <a:avLst>
                <a:gd name="adj" fmla="val 50000"/>
              </a:avLst>
            </a:prstGeom>
            <a:solidFill>
              <a:srgbClr val="5B4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534437" y="1460659"/>
              <a:ext cx="1024639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200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주아"/>
                  <a:ea typeface="배달의민족 주아"/>
                </a:rPr>
                <a:t>학습내용</a:t>
              </a:r>
              <a:endParaRPr lang="en-US" sz="20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/>
                <a:ea typeface="배달의민족 주아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/>
          <p:cNvSpPr/>
          <p:nvPr/>
        </p:nvSpPr>
        <p:spPr>
          <a:xfrm>
            <a:off x="4212566" y="664661"/>
            <a:ext cx="3766864" cy="416022"/>
          </a:xfrm>
          <a:prstGeom prst="roundRect">
            <a:avLst>
              <a:gd name="adj" fmla="val 50000"/>
            </a:avLst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2" name="그래픽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82156" y="239789"/>
            <a:ext cx="227687" cy="24427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2566" y="672617"/>
            <a:ext cx="37668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/>
                <a:ea typeface="배달의민족 주아"/>
              </a:rPr>
              <a:t>데이터베이스 구현 상황</a:t>
            </a:r>
          </a:p>
        </p:txBody>
      </p:sp>
      <p:pic>
        <p:nvPicPr>
          <p:cNvPr id="2" name="그래픽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26737" y="6106040"/>
            <a:ext cx="738526" cy="361481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5766576" y="6640160"/>
            <a:ext cx="658849" cy="89788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959871" y="1761187"/>
            <a:ext cx="1947582" cy="287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다이어리 테이블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98377" y="2177772"/>
            <a:ext cx="3290581" cy="167068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742625" y="2177772"/>
            <a:ext cx="3849411" cy="874395"/>
          </a:xfrm>
          <a:prstGeom prst="rect">
            <a:avLst/>
          </a:prstGeom>
        </p:spPr>
      </p:pic>
      <p:sp>
        <p:nvSpPr>
          <p:cNvPr id="28" name="TextBox 19"/>
          <p:cNvSpPr txBox="1"/>
          <p:nvPr/>
        </p:nvSpPr>
        <p:spPr>
          <a:xfrm>
            <a:off x="4262261" y="1808020"/>
            <a:ext cx="1947582" cy="287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구독 테이블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(</a:t>
            </a: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미완성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)</a:t>
            </a:r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320897" y="3498714"/>
            <a:ext cx="3918585" cy="1047750"/>
          </a:xfrm>
          <a:prstGeom prst="rect">
            <a:avLst/>
          </a:prstGeom>
        </p:spPr>
      </p:pic>
      <p:sp>
        <p:nvSpPr>
          <p:cNvPr id="30" name="TextBox 19"/>
          <p:cNvSpPr txBox="1"/>
          <p:nvPr/>
        </p:nvSpPr>
        <p:spPr>
          <a:xfrm>
            <a:off x="8099370" y="3056572"/>
            <a:ext cx="1947582" cy="287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1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댓글 테이블</a:t>
            </a:r>
            <a:r>
              <a:rPr lang="en-US" altLang="ko-KR" sz="11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(</a:t>
            </a:r>
            <a:r>
              <a:rPr lang="ko-KR" altLang="en-US" sz="11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미완성</a:t>
            </a:r>
            <a:r>
              <a:rPr lang="en-US" altLang="ko-KR" sz="11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)</a:t>
            </a:r>
          </a:p>
        </p:txBody>
      </p:sp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18782" y="4768215"/>
            <a:ext cx="3229761" cy="988694"/>
          </a:xfrm>
          <a:prstGeom prst="rect">
            <a:avLst/>
          </a:prstGeom>
        </p:spPr>
      </p:pic>
      <p:sp>
        <p:nvSpPr>
          <p:cNvPr id="32" name="TextBox 19"/>
          <p:cNvSpPr txBox="1"/>
          <p:nvPr/>
        </p:nvSpPr>
        <p:spPr>
          <a:xfrm>
            <a:off x="819223" y="4401678"/>
            <a:ext cx="1947582" cy="287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게시물 테이블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3651884" y="4775835"/>
            <a:ext cx="3394868" cy="792480"/>
          </a:xfrm>
          <a:prstGeom prst="rect">
            <a:avLst/>
          </a:prstGeom>
        </p:spPr>
      </p:pic>
      <p:sp>
        <p:nvSpPr>
          <p:cNvPr id="34" name="TextBox 19"/>
          <p:cNvSpPr txBox="1"/>
          <p:nvPr/>
        </p:nvSpPr>
        <p:spPr>
          <a:xfrm>
            <a:off x="4034574" y="4401678"/>
            <a:ext cx="1947582" cy="287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태그 테이블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8" grpId="0"/>
      <p:bldP spid="30" grpId="0"/>
      <p:bldP spid="32" grpId="0"/>
      <p:bldP spid="3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/>
          <p:cNvSpPr/>
          <p:nvPr/>
        </p:nvSpPr>
        <p:spPr>
          <a:xfrm>
            <a:off x="4212566" y="664661"/>
            <a:ext cx="3766864" cy="416022"/>
          </a:xfrm>
          <a:prstGeom prst="roundRect">
            <a:avLst>
              <a:gd name="adj" fmla="val 50000"/>
            </a:avLst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2" name="그래픽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82156" y="239789"/>
            <a:ext cx="227687" cy="24427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2566" y="672617"/>
            <a:ext cx="37668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/>
                <a:ea typeface="배달의민족 주아"/>
              </a:rPr>
              <a:t>펫스타그램 구현 상황</a:t>
            </a:r>
          </a:p>
        </p:txBody>
      </p:sp>
      <p:pic>
        <p:nvPicPr>
          <p:cNvPr id="2" name="그래픽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26737" y="6229351"/>
            <a:ext cx="738526" cy="361481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5766573" y="6731751"/>
            <a:ext cx="658849" cy="89788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3876554" y="5477515"/>
            <a:ext cx="2021205" cy="2650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/>
                <a:ea typeface="배달의민족 주아"/>
              </a:rPr>
              <a:t>화면</a:t>
            </a:r>
            <a:r>
              <a:rPr lang="en-US" altLang="ko-KR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/>
                <a:ea typeface="배달의민족 주아"/>
              </a:rPr>
              <a:t>1. </a:t>
            </a:r>
            <a:r>
              <a:rPr lang="ko-KR" altLang="en-US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/>
                <a:ea typeface="배달의민족 주아"/>
              </a:rPr>
              <a:t>펫스타그램 메인화면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372104" y="5477515"/>
            <a:ext cx="1811655" cy="265031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/>
                <a:ea typeface="배달의민족 주아"/>
              </a:rPr>
              <a:t>화면</a:t>
            </a:r>
            <a:r>
              <a:rPr lang="en-US" altLang="ko-KR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/>
                <a:ea typeface="배달의민족 주아"/>
              </a:rPr>
              <a:t>2. </a:t>
            </a:r>
            <a:r>
              <a:rPr lang="ko-KR" altLang="en-US" sz="12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/>
                <a:ea typeface="배달의민족 주아"/>
              </a:rPr>
              <a:t>하단 글 작성 화면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139785" y="1375960"/>
            <a:ext cx="3947832" cy="6932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1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펫스타그램</a:t>
            </a: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 하단 네비게이션 바 제작</a:t>
            </a:r>
            <a:endParaRPr lang="en-US" altLang="ko-KR" sz="11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/>
              <a:ea typeface="배달의민족 주아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각 기능에 해당하는 화면은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Fragment</a:t>
            </a: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로 구현</a:t>
            </a:r>
          </a:p>
          <a:p>
            <a:pPr>
              <a:lnSpc>
                <a:spcPct val="120000"/>
              </a:lnSpc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작성하기 버튼 클릭 시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-&gt;</a:t>
            </a: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 게시물 작성 화면 전환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046972" y="2276716"/>
            <a:ext cx="1559322" cy="2993310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511407" y="2243061"/>
            <a:ext cx="1576210" cy="308046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/>
          <p:cNvSpPr/>
          <p:nvPr/>
        </p:nvSpPr>
        <p:spPr>
          <a:xfrm>
            <a:off x="4212566" y="664661"/>
            <a:ext cx="3766864" cy="416022"/>
          </a:xfrm>
          <a:prstGeom prst="roundRect">
            <a:avLst>
              <a:gd name="adj" fmla="val 50000"/>
            </a:avLst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2" name="그래픽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82156" y="239789"/>
            <a:ext cx="227687" cy="24427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2566" y="672617"/>
            <a:ext cx="37668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/>
                <a:ea typeface="배달의민족 주아"/>
              </a:rPr>
              <a:t>펫스타그램 구현 상황</a:t>
            </a:r>
          </a:p>
        </p:txBody>
      </p:sp>
      <p:pic>
        <p:nvPicPr>
          <p:cNvPr id="2" name="그래픽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26737" y="6229351"/>
            <a:ext cx="738526" cy="361481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5766573" y="6654760"/>
            <a:ext cx="658849" cy="89788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122082" y="1504619"/>
            <a:ext cx="3947832" cy="4901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갤러리 버튼 </a:t>
            </a:r>
            <a:r>
              <a:rPr lang="ko-KR" altLang="en-US" sz="11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클릭시</a:t>
            </a: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 갤러리 화면전환</a:t>
            </a:r>
          </a:p>
          <a:p>
            <a:pPr>
              <a:lnSpc>
                <a:spcPct val="120000"/>
              </a:lnSpc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업로드 버튼 </a:t>
            </a:r>
            <a:r>
              <a:rPr lang="ko-KR" altLang="en-US" sz="11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클릭시</a:t>
            </a: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-&gt;</a:t>
            </a: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 게시물 업로드 및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DB</a:t>
            </a: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 정보 저장</a:t>
            </a: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670586" y="2448871"/>
            <a:ext cx="1612662" cy="3121183"/>
          </a:xfrm>
          <a:prstGeom prst="rect">
            <a:avLst/>
          </a:prstGeom>
        </p:spPr>
      </p:pic>
      <p:sp>
        <p:nvSpPr>
          <p:cNvPr id="24" name="TextBox 17"/>
          <p:cNvSpPr txBox="1"/>
          <p:nvPr/>
        </p:nvSpPr>
        <p:spPr>
          <a:xfrm>
            <a:off x="1725791" y="5674514"/>
            <a:ext cx="1518365" cy="27699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/>
                <a:ea typeface="배달의민족 주아"/>
              </a:rPr>
              <a:t>화면</a:t>
            </a:r>
            <a:r>
              <a:rPr lang="en-US" altLang="ko-KR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/>
                <a:ea typeface="배달의민족 주아"/>
              </a:rPr>
              <a:t>1. </a:t>
            </a:r>
            <a:r>
              <a:rPr lang="ko-KR" altLang="en-US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/>
                <a:ea typeface="배달의민족 주아"/>
              </a:rPr>
              <a:t>게시물 작성 화면</a:t>
            </a:r>
          </a:p>
        </p:txBody>
      </p:sp>
      <p:sp>
        <p:nvSpPr>
          <p:cNvPr id="26" name="TextBox 17"/>
          <p:cNvSpPr txBox="1"/>
          <p:nvPr/>
        </p:nvSpPr>
        <p:spPr>
          <a:xfrm>
            <a:off x="3923486" y="5701104"/>
            <a:ext cx="17735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/>
                <a:ea typeface="배달의민족 주아"/>
              </a:rPr>
              <a:t>화면</a:t>
            </a:r>
            <a:r>
              <a:rPr lang="en-US" altLang="ko-KR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/>
                <a:ea typeface="배달의민족 주아"/>
              </a:rPr>
              <a:t>2.</a:t>
            </a:r>
            <a:r>
              <a:rPr lang="ko-KR" altLang="en-US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/>
                <a:ea typeface="배달의민족 주아"/>
              </a:rPr>
              <a:t> 업로드</a:t>
            </a:r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094223" y="2426645"/>
            <a:ext cx="1532493" cy="3165633"/>
          </a:xfrm>
          <a:prstGeom prst="rect">
            <a:avLst/>
          </a:prstGeom>
        </p:spPr>
      </p:pic>
      <p:sp>
        <p:nvSpPr>
          <p:cNvPr id="31" name="TextBox 17"/>
          <p:cNvSpPr txBox="1"/>
          <p:nvPr/>
        </p:nvSpPr>
        <p:spPr>
          <a:xfrm>
            <a:off x="6248777" y="5701104"/>
            <a:ext cx="177355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/>
                <a:ea typeface="배달의민족 주아"/>
              </a:rPr>
              <a:t>화면</a:t>
            </a:r>
            <a:r>
              <a:rPr lang="en-US" altLang="ko-KR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/>
                <a:ea typeface="배달의민족 주아"/>
              </a:rPr>
              <a:t>3.</a:t>
            </a:r>
            <a:r>
              <a:rPr lang="ko-KR" altLang="en-US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/>
                <a:ea typeface="배달의민족 주아"/>
              </a:rPr>
              <a:t> 내 </a:t>
            </a:r>
            <a:r>
              <a:rPr lang="ko-KR" altLang="en-US" sz="12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/>
                <a:ea typeface="배달의민족 주아"/>
              </a:rPr>
              <a:t>피드</a:t>
            </a:r>
            <a:r>
              <a:rPr lang="ko-KR" altLang="en-US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/>
                <a:ea typeface="배달의민족 주아"/>
              </a:rPr>
              <a:t> 화면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B14D6DB-651C-4729-B555-DD436AA8DA6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91678" y="2448871"/>
            <a:ext cx="1687752" cy="322899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110D60E-6145-4084-B351-0988D23BBD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79052" y="3170077"/>
            <a:ext cx="2247900" cy="1809750"/>
          </a:xfrm>
          <a:prstGeom prst="rect">
            <a:avLst/>
          </a:prstGeom>
        </p:spPr>
      </p:pic>
      <p:sp>
        <p:nvSpPr>
          <p:cNvPr id="25" name="TextBox 17">
            <a:extLst>
              <a:ext uri="{FF2B5EF4-FFF2-40B4-BE49-F238E27FC236}">
                <a16:creationId xmlns:a16="http://schemas.microsoft.com/office/drawing/2014/main" id="{22EBD2E8-DBF0-4D7F-AD11-C7D410EB08D2}"/>
              </a:ext>
            </a:extLst>
          </p:cNvPr>
          <p:cNvSpPr txBox="1"/>
          <p:nvPr/>
        </p:nvSpPr>
        <p:spPr>
          <a:xfrm>
            <a:off x="8780672" y="5113875"/>
            <a:ext cx="22479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/>
                <a:ea typeface="배달의민족 주아"/>
              </a:rPr>
              <a:t>화면</a:t>
            </a:r>
            <a:r>
              <a:rPr lang="en-US" altLang="ko-KR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/>
                <a:ea typeface="배달의민족 주아"/>
              </a:rPr>
              <a:t>4.</a:t>
            </a:r>
            <a:r>
              <a:rPr lang="ko-KR" altLang="en-US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/>
                <a:ea typeface="배달의민족 주아"/>
              </a:rPr>
              <a:t> </a:t>
            </a:r>
            <a:r>
              <a:rPr lang="en-US" altLang="ko-KR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/>
                <a:ea typeface="배달의민족 주아"/>
              </a:rPr>
              <a:t>DB</a:t>
            </a:r>
            <a:r>
              <a:rPr lang="ko-KR" altLang="en-US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/>
                <a:ea typeface="배달의민족 주아"/>
              </a:rPr>
              <a:t>에 </a:t>
            </a:r>
            <a:r>
              <a:rPr lang="ko-KR" altLang="en-US" sz="12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/>
                <a:ea typeface="배달의민족 주아"/>
              </a:rPr>
              <a:t>업로드된</a:t>
            </a:r>
            <a:r>
              <a:rPr lang="ko-KR" altLang="en-US" sz="12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/>
                <a:ea typeface="배달의민족 주아"/>
              </a:rPr>
              <a:t> 게시물 확인</a:t>
            </a:r>
          </a:p>
        </p:txBody>
      </p:sp>
    </p:spTree>
    <p:extLst>
      <p:ext uri="{BB962C8B-B14F-4D97-AF65-F5344CB8AC3E}">
        <p14:creationId xmlns:p14="http://schemas.microsoft.com/office/powerpoint/2010/main" val="3295909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4" grpId="0"/>
      <p:bldP spid="26" grpId="0"/>
      <p:bldP spid="31" grpId="0"/>
      <p:bldP spid="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/>
          <p:cNvSpPr/>
          <p:nvPr/>
        </p:nvSpPr>
        <p:spPr>
          <a:xfrm>
            <a:off x="4212566" y="664661"/>
            <a:ext cx="3766864" cy="416022"/>
          </a:xfrm>
          <a:prstGeom prst="roundRect">
            <a:avLst>
              <a:gd name="adj" fmla="val 50000"/>
            </a:avLst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2" name="그래픽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82156" y="239789"/>
            <a:ext cx="227687" cy="24427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12566" y="672617"/>
            <a:ext cx="37668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/>
                <a:ea typeface="배달의민족 주아"/>
              </a:rPr>
              <a:t>버튼 및 디자인 구현 상황</a:t>
            </a:r>
          </a:p>
        </p:txBody>
      </p:sp>
      <p:pic>
        <p:nvPicPr>
          <p:cNvPr id="2" name="그래픽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26737" y="6106040"/>
            <a:ext cx="738526" cy="361481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5766576" y="6640160"/>
            <a:ext cx="658849" cy="89788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1314207" y="1365520"/>
            <a:ext cx="1947582" cy="287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1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다이어리 버튼</a:t>
            </a:r>
          </a:p>
        </p:txBody>
      </p:sp>
      <p:sp>
        <p:nvSpPr>
          <p:cNvPr id="28" name="TextBox 19"/>
          <p:cNvSpPr txBox="1"/>
          <p:nvPr/>
        </p:nvSpPr>
        <p:spPr>
          <a:xfrm>
            <a:off x="3975308" y="1389594"/>
            <a:ext cx="1947582" cy="287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1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홈버튼</a:t>
            </a:r>
          </a:p>
        </p:txBody>
      </p:sp>
      <p:sp>
        <p:nvSpPr>
          <p:cNvPr id="30" name="TextBox 19"/>
          <p:cNvSpPr txBox="1"/>
          <p:nvPr/>
        </p:nvSpPr>
        <p:spPr>
          <a:xfrm>
            <a:off x="5884911" y="1365520"/>
            <a:ext cx="1947582" cy="287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로고</a:t>
            </a:r>
          </a:p>
        </p:txBody>
      </p:sp>
      <p:sp>
        <p:nvSpPr>
          <p:cNvPr id="32" name="TextBox 19"/>
          <p:cNvSpPr txBox="1"/>
          <p:nvPr/>
        </p:nvSpPr>
        <p:spPr>
          <a:xfrm>
            <a:off x="1380881" y="3984895"/>
            <a:ext cx="1947582" cy="287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1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펫스타그램 버튼</a:t>
            </a:r>
          </a:p>
        </p:txBody>
      </p:sp>
      <p:sp>
        <p:nvSpPr>
          <p:cNvPr id="34" name="TextBox 19"/>
          <p:cNvSpPr txBox="1"/>
          <p:nvPr/>
        </p:nvSpPr>
        <p:spPr>
          <a:xfrm>
            <a:off x="3861008" y="4037544"/>
            <a:ext cx="1947582" cy="287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1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마이펫 버튼</a:t>
            </a:r>
          </a:p>
        </p:txBody>
      </p:sp>
      <p:pic>
        <p:nvPicPr>
          <p:cNvPr id="35" name="그림 3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90045" y="1710507"/>
            <a:ext cx="1520190" cy="1483899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688325" y="1757441"/>
            <a:ext cx="1348740" cy="1303020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5808590" y="1710507"/>
            <a:ext cx="1790700" cy="1508760"/>
          </a:xfrm>
          <a:prstGeom prst="rect">
            <a:avLst/>
          </a:prstGeom>
        </p:spPr>
      </p:pic>
      <p:pic>
        <p:nvPicPr>
          <p:cNvPr id="38" name="그림 3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3777860" y="4424442"/>
            <a:ext cx="1080135" cy="1277435"/>
          </a:xfrm>
          <a:prstGeom prst="rect">
            <a:avLst/>
          </a:prstGeom>
        </p:spPr>
      </p:pic>
      <p:pic>
        <p:nvPicPr>
          <p:cNvPr id="39" name="그림 38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157661" y="4482282"/>
            <a:ext cx="1537335" cy="153733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88F56B6-A76B-43F1-9606-CD9ED2AAAB8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59408" y="1095655"/>
            <a:ext cx="2238375" cy="5191125"/>
          </a:xfrm>
          <a:prstGeom prst="rect">
            <a:avLst/>
          </a:prstGeom>
        </p:spPr>
      </p:pic>
      <p:sp>
        <p:nvSpPr>
          <p:cNvPr id="18" name="TextBox 19">
            <a:extLst>
              <a:ext uri="{FF2B5EF4-FFF2-40B4-BE49-F238E27FC236}">
                <a16:creationId xmlns:a16="http://schemas.microsoft.com/office/drawing/2014/main" id="{E5871F58-7D10-4AD1-B843-ACCA995D5D9E}"/>
              </a:ext>
            </a:extLst>
          </p:cNvPr>
          <p:cNvSpPr txBox="1"/>
          <p:nvPr/>
        </p:nvSpPr>
        <p:spPr>
          <a:xfrm>
            <a:off x="9100250" y="728753"/>
            <a:ext cx="1947582" cy="2878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프로젝트 내에 </a:t>
            </a:r>
            <a:r>
              <a:rPr lang="ko-KR" altLang="en-US" sz="11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에셋</a:t>
            </a: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 </a:t>
            </a:r>
            <a:r>
              <a:rPr lang="ko-KR" altLang="en-US" sz="11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으로</a:t>
            </a: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 구현 완료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8" grpId="0"/>
      <p:bldP spid="30" grpId="0"/>
      <p:bldP spid="32" grpId="0"/>
      <p:bldP spid="34" grpId="0"/>
      <p:bldP spid="1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45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84B6C137-9C23-47A4-87EB-D0EE7846881A}"/>
              </a:ext>
            </a:extLst>
          </p:cNvPr>
          <p:cNvGrpSpPr/>
          <p:nvPr/>
        </p:nvGrpSpPr>
        <p:grpSpPr>
          <a:xfrm>
            <a:off x="5602524" y="2236978"/>
            <a:ext cx="940422" cy="853636"/>
            <a:chOff x="4004698" y="1773476"/>
            <a:chExt cx="1088074" cy="987665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41F7FB6E-95B9-430D-BB06-AF876C01E6C0}"/>
                </a:ext>
              </a:extLst>
            </p:cNvPr>
            <p:cNvSpPr/>
            <p:nvPr/>
          </p:nvSpPr>
          <p:spPr>
            <a:xfrm>
              <a:off x="4004698" y="2613916"/>
              <a:ext cx="1088074" cy="147225"/>
            </a:xfrm>
            <a:prstGeom prst="ellipse">
              <a:avLst/>
            </a:prstGeom>
            <a:solidFill>
              <a:schemeClr val="bg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F25DED84-DD53-47A6-836D-FB4D5F6FB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59434" y="1773476"/>
              <a:ext cx="1030410" cy="943762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FB832D0-DCE3-4726-8B41-2D19DB92E02A}"/>
              </a:ext>
            </a:extLst>
          </p:cNvPr>
          <p:cNvGrpSpPr/>
          <p:nvPr/>
        </p:nvGrpSpPr>
        <p:grpSpPr>
          <a:xfrm rot="20592476">
            <a:off x="6309426" y="1846058"/>
            <a:ext cx="535192" cy="505722"/>
            <a:chOff x="5052084" y="698353"/>
            <a:chExt cx="790521" cy="747004"/>
          </a:xfrm>
          <a:solidFill>
            <a:schemeClr val="bg1"/>
          </a:solidFill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18253A1-A43C-4087-8170-1E8033A5814F}"/>
                </a:ext>
              </a:extLst>
            </p:cNvPr>
            <p:cNvSpPr/>
            <p:nvPr/>
          </p:nvSpPr>
          <p:spPr>
            <a:xfrm>
              <a:off x="5095603" y="698353"/>
              <a:ext cx="747002" cy="7470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이등변 삼각형 13">
              <a:extLst>
                <a:ext uri="{FF2B5EF4-FFF2-40B4-BE49-F238E27FC236}">
                  <a16:creationId xmlns:a16="http://schemas.microsoft.com/office/drawing/2014/main" id="{1A14BD7D-1B1B-4BD2-B4F8-9AAD8102000E}"/>
                </a:ext>
              </a:extLst>
            </p:cNvPr>
            <p:cNvSpPr/>
            <p:nvPr/>
          </p:nvSpPr>
          <p:spPr>
            <a:xfrm rot="2791802" flipV="1">
              <a:off x="5030977" y="1226805"/>
              <a:ext cx="216011" cy="173797"/>
            </a:xfrm>
            <a:custGeom>
              <a:avLst/>
              <a:gdLst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6011"/>
                <a:gd name="connsiteY0" fmla="*/ 173798 h 173798"/>
                <a:gd name="connsiteX1" fmla="*/ 104544 w 216011"/>
                <a:gd name="connsiteY1" fmla="*/ 0 h 173798"/>
                <a:gd name="connsiteX2" fmla="*/ 207732 w 216011"/>
                <a:gd name="connsiteY2" fmla="*/ 173798 h 173798"/>
                <a:gd name="connsiteX3" fmla="*/ 0 w 216011"/>
                <a:gd name="connsiteY3" fmla="*/ 173798 h 17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11" h="173798">
                  <a:moveTo>
                    <a:pt x="0" y="173798"/>
                  </a:moveTo>
                  <a:cubicBezTo>
                    <a:pt x="86468" y="153555"/>
                    <a:pt x="139021" y="87222"/>
                    <a:pt x="104544" y="0"/>
                  </a:cubicBezTo>
                  <a:cubicBezTo>
                    <a:pt x="178662" y="52018"/>
                    <a:pt x="238563" y="138658"/>
                    <a:pt x="207732" y="173798"/>
                  </a:cubicBezTo>
                  <a:lnTo>
                    <a:pt x="0" y="17379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D8437BE-C27A-4FC8-83CB-ED73A0AD9C61}"/>
              </a:ext>
            </a:extLst>
          </p:cNvPr>
          <p:cNvSpPr txBox="1"/>
          <p:nvPr/>
        </p:nvSpPr>
        <p:spPr>
          <a:xfrm>
            <a:off x="6373889" y="1959980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5B453A">
                    <a:alpha val="89804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타임</a:t>
            </a:r>
            <a:endParaRPr lang="en-US" sz="1200" dirty="0">
              <a:solidFill>
                <a:srgbClr val="5B453A">
                  <a:alpha val="89804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8C8211-BDF7-4FF1-ABF7-63EB7A728E58}"/>
              </a:ext>
            </a:extLst>
          </p:cNvPr>
          <p:cNvSpPr txBox="1"/>
          <p:nvPr/>
        </p:nvSpPr>
        <p:spPr>
          <a:xfrm>
            <a:off x="5198165" y="3305989"/>
            <a:ext cx="1795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발표 진행</a:t>
            </a:r>
            <a:endParaRPr lang="en-US" sz="24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D47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D8ED6F5-BDF6-4C3A-A0C4-09014AB51A31}"/>
              </a:ext>
            </a:extLst>
          </p:cNvPr>
          <p:cNvSpPr txBox="1"/>
          <p:nvPr/>
        </p:nvSpPr>
        <p:spPr>
          <a:xfrm>
            <a:off x="4613876" y="3750591"/>
            <a:ext cx="2964273" cy="375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CF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컴퓨터과학과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CF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2017013247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CF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위안펑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CF7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6" name="그래픽 55">
            <a:extLst>
              <a:ext uri="{FF2B5EF4-FFF2-40B4-BE49-F238E27FC236}">
                <a16:creationId xmlns:a16="http://schemas.microsoft.com/office/drawing/2014/main" id="{7BEABCD3-BE39-467F-9DB1-5527E3B97B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7188" y="4359910"/>
            <a:ext cx="324068" cy="34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415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/>
          <p:cNvSpPr/>
          <p:nvPr/>
        </p:nvSpPr>
        <p:spPr>
          <a:xfrm>
            <a:off x="4235927" y="1159057"/>
            <a:ext cx="3766864" cy="416022"/>
          </a:xfrm>
          <a:prstGeom prst="roundRect">
            <a:avLst>
              <a:gd name="adj" fmla="val 50000"/>
            </a:avLst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2" name="그래픽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005517" y="734185"/>
            <a:ext cx="227687" cy="24427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235927" y="1167013"/>
            <a:ext cx="376686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/>
                <a:ea typeface="배달의민족 주아"/>
              </a:rPr>
              <a:t>개발업무</a:t>
            </a:r>
          </a:p>
        </p:txBody>
      </p:sp>
      <p:pic>
        <p:nvPicPr>
          <p:cNvPr id="2" name="그래픽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80534" y="5690987"/>
            <a:ext cx="738526" cy="361481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6020373" y="6120007"/>
            <a:ext cx="658849" cy="89788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4235927" y="3204454"/>
            <a:ext cx="3947832" cy="8571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defRPr/>
            </a:pPr>
            <a:r>
              <a:rPr lang="ko-KR" altLang="en-US" sz="14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프로젝트 진행 간 의견 공유 및 진행상황 공유</a:t>
            </a:r>
            <a:endParaRPr lang="en-US" altLang="ko-KR" sz="14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/>
              <a:ea typeface="배달의민족 주아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14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자료 조사</a:t>
            </a:r>
            <a:endParaRPr lang="en-US" altLang="ko-KR" sz="14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/>
              <a:ea typeface="배달의민족 주아"/>
            </a:endParaRPr>
          </a:p>
          <a:p>
            <a:pPr>
              <a:lnSpc>
                <a:spcPct val="120000"/>
              </a:lnSpc>
              <a:defRPr/>
            </a:pPr>
            <a:r>
              <a:rPr lang="ko-KR" altLang="en-US" sz="14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추후 어플리케이션 테스트 과정 함께 진행 예정</a:t>
            </a:r>
          </a:p>
        </p:txBody>
      </p:sp>
    </p:spTree>
    <p:extLst>
      <p:ext uri="{BB962C8B-B14F-4D97-AF65-F5344CB8AC3E}">
        <p14:creationId xmlns:p14="http://schemas.microsoft.com/office/powerpoint/2010/main" val="138332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타원 37">
            <a:extLst>
              <a:ext uri="{FF2B5EF4-FFF2-40B4-BE49-F238E27FC236}">
                <a16:creationId xmlns:a16="http://schemas.microsoft.com/office/drawing/2014/main" id="{A8666921-8DE3-4902-B129-E90753B793EC}"/>
              </a:ext>
            </a:extLst>
          </p:cNvPr>
          <p:cNvSpPr/>
          <p:nvPr/>
        </p:nvSpPr>
        <p:spPr>
          <a:xfrm>
            <a:off x="5664328" y="4488545"/>
            <a:ext cx="889484" cy="185657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그래픽 38">
            <a:extLst>
              <a:ext uri="{FF2B5EF4-FFF2-40B4-BE49-F238E27FC236}">
                <a16:creationId xmlns:a16="http://schemas.microsoft.com/office/drawing/2014/main" id="{33D679F9-0DCF-442D-A61C-B6B7647EC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3675" y="3756425"/>
            <a:ext cx="684650" cy="862816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688303E9-B8C5-46E0-8734-8A806C46BB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765" y="5883410"/>
            <a:ext cx="180885" cy="194064"/>
          </a:xfrm>
          <a:prstGeom prst="rect">
            <a:avLst/>
          </a:prstGeom>
        </p:spPr>
      </p:pic>
      <p:pic>
        <p:nvPicPr>
          <p:cNvPr id="34" name="그래픽 33">
            <a:extLst>
              <a:ext uri="{FF2B5EF4-FFF2-40B4-BE49-F238E27FC236}">
                <a16:creationId xmlns:a16="http://schemas.microsoft.com/office/drawing/2014/main" id="{7DB76196-44FA-4066-B6E8-3016E8C4FA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68210">
            <a:off x="6176290" y="5407285"/>
            <a:ext cx="180885" cy="194064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A4576107-0F00-4B0E-869E-6C0BCA20E1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5089" y="5001626"/>
            <a:ext cx="180885" cy="194064"/>
          </a:xfrm>
          <a:prstGeom prst="rect">
            <a:avLst/>
          </a:prstGeom>
        </p:spPr>
      </p:pic>
      <p:pic>
        <p:nvPicPr>
          <p:cNvPr id="41" name="그래픽 40">
            <a:extLst>
              <a:ext uri="{FF2B5EF4-FFF2-40B4-BE49-F238E27FC236}">
                <a16:creationId xmlns:a16="http://schemas.microsoft.com/office/drawing/2014/main" id="{6B28792C-F669-468A-BE28-BF21BB7976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68210">
            <a:off x="6144303" y="6246599"/>
            <a:ext cx="180885" cy="194064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369A37D9-6C3B-4715-A54B-FBB70B2B2067}"/>
              </a:ext>
            </a:extLst>
          </p:cNvPr>
          <p:cNvGrpSpPr/>
          <p:nvPr/>
        </p:nvGrpSpPr>
        <p:grpSpPr>
          <a:xfrm rot="20592476">
            <a:off x="6117104" y="3156732"/>
            <a:ext cx="590450" cy="557937"/>
            <a:chOff x="5052084" y="698353"/>
            <a:chExt cx="790521" cy="747004"/>
          </a:xfrm>
          <a:solidFill>
            <a:srgbClr val="1F2120"/>
          </a:solidFill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7D576AD-0DE2-4823-9E3C-5790430F29E0}"/>
                </a:ext>
              </a:extLst>
            </p:cNvPr>
            <p:cNvSpPr/>
            <p:nvPr/>
          </p:nvSpPr>
          <p:spPr>
            <a:xfrm>
              <a:off x="5095603" y="698353"/>
              <a:ext cx="747002" cy="7470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이등변 삼각형 13">
              <a:extLst>
                <a:ext uri="{FF2B5EF4-FFF2-40B4-BE49-F238E27FC236}">
                  <a16:creationId xmlns:a16="http://schemas.microsoft.com/office/drawing/2014/main" id="{A08F5806-40D5-4560-A6FE-5E1E52C4CE79}"/>
                </a:ext>
              </a:extLst>
            </p:cNvPr>
            <p:cNvSpPr/>
            <p:nvPr/>
          </p:nvSpPr>
          <p:spPr>
            <a:xfrm rot="2791802" flipV="1">
              <a:off x="5030977" y="1226805"/>
              <a:ext cx="216011" cy="173797"/>
            </a:xfrm>
            <a:custGeom>
              <a:avLst/>
              <a:gdLst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6011"/>
                <a:gd name="connsiteY0" fmla="*/ 173798 h 173798"/>
                <a:gd name="connsiteX1" fmla="*/ 104544 w 216011"/>
                <a:gd name="connsiteY1" fmla="*/ 0 h 173798"/>
                <a:gd name="connsiteX2" fmla="*/ 207732 w 216011"/>
                <a:gd name="connsiteY2" fmla="*/ 173798 h 173798"/>
                <a:gd name="connsiteX3" fmla="*/ 0 w 216011"/>
                <a:gd name="connsiteY3" fmla="*/ 173798 h 17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11" h="173798">
                  <a:moveTo>
                    <a:pt x="0" y="173798"/>
                  </a:moveTo>
                  <a:cubicBezTo>
                    <a:pt x="86468" y="153555"/>
                    <a:pt x="139021" y="87222"/>
                    <a:pt x="104544" y="0"/>
                  </a:cubicBezTo>
                  <a:cubicBezTo>
                    <a:pt x="178662" y="52018"/>
                    <a:pt x="238563" y="138658"/>
                    <a:pt x="207732" y="173798"/>
                  </a:cubicBezTo>
                  <a:lnTo>
                    <a:pt x="0" y="17379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396288F-24DB-425C-A75C-219880CBC3C4}"/>
              </a:ext>
            </a:extLst>
          </p:cNvPr>
          <p:cNvSpPr txBox="1"/>
          <p:nvPr/>
        </p:nvSpPr>
        <p:spPr>
          <a:xfrm>
            <a:off x="6153798" y="3223538"/>
            <a:ext cx="553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Thank</a:t>
            </a:r>
          </a:p>
          <a:p>
            <a:pPr algn="ctr"/>
            <a:r>
              <a:rPr 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You :)</a:t>
            </a:r>
          </a:p>
        </p:txBody>
      </p:sp>
    </p:spTree>
    <p:extLst>
      <p:ext uri="{BB962C8B-B14F-4D97-AF65-F5344CB8AC3E}">
        <p14:creationId xmlns:p14="http://schemas.microsoft.com/office/powerpoint/2010/main" val="3446506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BB74FA1-BFE4-432B-AB12-9E99F859BD58}"/>
              </a:ext>
            </a:extLst>
          </p:cNvPr>
          <p:cNvSpPr/>
          <p:nvPr/>
        </p:nvSpPr>
        <p:spPr>
          <a:xfrm>
            <a:off x="4922371" y="1134235"/>
            <a:ext cx="2347258" cy="416022"/>
          </a:xfrm>
          <a:prstGeom prst="roundRect">
            <a:avLst>
              <a:gd name="adj" fmla="val 50000"/>
            </a:avLst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0383006F-1D1B-4F96-8CDE-43A83A7C6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65379" y="406823"/>
            <a:ext cx="227687" cy="2442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584658-FFCE-40D1-83B2-91BDAF5B73F1}"/>
              </a:ext>
            </a:extLst>
          </p:cNvPr>
          <p:cNvSpPr txBox="1"/>
          <p:nvPr/>
        </p:nvSpPr>
        <p:spPr>
          <a:xfrm>
            <a:off x="5258274" y="743252"/>
            <a:ext cx="1675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01.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내용 및 목표 </a:t>
            </a:r>
            <a:endParaRPr 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6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138356-04B6-49DA-8DDA-35D6CF5AC177}"/>
              </a:ext>
            </a:extLst>
          </p:cNvPr>
          <p:cNvSpPr txBox="1"/>
          <p:nvPr/>
        </p:nvSpPr>
        <p:spPr>
          <a:xfrm>
            <a:off x="4981754" y="1138366"/>
            <a:ext cx="22284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내용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및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목표</a:t>
            </a:r>
            <a:endParaRPr 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D47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8ED7F6-692D-4F00-BB04-B490916FFA44}"/>
              </a:ext>
            </a:extLst>
          </p:cNvPr>
          <p:cNvSpPr txBox="1"/>
          <p:nvPr/>
        </p:nvSpPr>
        <p:spPr>
          <a:xfrm>
            <a:off x="3924446" y="1687553"/>
            <a:ext cx="4352474" cy="490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반려동물 일기 작성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반려동물을 주제로 하는 게시물 공유 기능 제공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반려동물 정보 등록 및 관리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다양한 산책로 추천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반려동물 나눔 게시판 기능 제공</a:t>
            </a:r>
            <a:endParaRPr 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E27A4282-AFAA-4845-B036-2AC6B0CEC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6737" y="5872164"/>
            <a:ext cx="738526" cy="361481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EF222909-E7DB-443C-BAB2-06BF2B342E3A}"/>
              </a:ext>
            </a:extLst>
          </p:cNvPr>
          <p:cNvSpPr/>
          <p:nvPr/>
        </p:nvSpPr>
        <p:spPr>
          <a:xfrm>
            <a:off x="5766576" y="6406284"/>
            <a:ext cx="658849" cy="89788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A7DE274-38F4-4D4C-A383-33BD4AE669A7}"/>
              </a:ext>
            </a:extLst>
          </p:cNvPr>
          <p:cNvSpPr/>
          <p:nvPr/>
        </p:nvSpPr>
        <p:spPr>
          <a:xfrm>
            <a:off x="4584253" y="2516325"/>
            <a:ext cx="1734168" cy="1734168"/>
          </a:xfrm>
          <a:prstGeom prst="ellipse">
            <a:avLst/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DC49286-AE6F-4B87-A886-4A758764D589}"/>
              </a:ext>
            </a:extLst>
          </p:cNvPr>
          <p:cNvSpPr/>
          <p:nvPr/>
        </p:nvSpPr>
        <p:spPr>
          <a:xfrm>
            <a:off x="5873578" y="2516325"/>
            <a:ext cx="1734168" cy="1734168"/>
          </a:xfrm>
          <a:prstGeom prst="ellipse">
            <a:avLst/>
          </a:prstGeom>
          <a:solidFill>
            <a:srgbClr val="F2D4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093067-A39E-49C2-997E-0F2D7A37351F}"/>
              </a:ext>
            </a:extLst>
          </p:cNvPr>
          <p:cNvSpPr txBox="1"/>
          <p:nvPr/>
        </p:nvSpPr>
        <p:spPr>
          <a:xfrm>
            <a:off x="4873325" y="3083118"/>
            <a:ext cx="885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반려동물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</a:t>
            </a:r>
            <a:endParaRPr 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8439C7-32B2-427E-9777-68C71FDB7661}"/>
              </a:ext>
            </a:extLst>
          </p:cNvPr>
          <p:cNvSpPr txBox="1"/>
          <p:nvPr/>
        </p:nvSpPr>
        <p:spPr>
          <a:xfrm>
            <a:off x="6433554" y="3090932"/>
            <a:ext cx="949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반려동물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커뮤니티</a:t>
            </a:r>
            <a:endParaRPr 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4D1C0BB-20A0-48A5-AA7F-31996BE43B1B}"/>
              </a:ext>
            </a:extLst>
          </p:cNvPr>
          <p:cNvGrpSpPr/>
          <p:nvPr/>
        </p:nvGrpSpPr>
        <p:grpSpPr>
          <a:xfrm>
            <a:off x="4249359" y="3329831"/>
            <a:ext cx="45720" cy="91618"/>
            <a:chOff x="2611408" y="3360575"/>
            <a:chExt cx="68292" cy="13685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647C2E5A-EDE4-459E-A5F4-D838CF884AC5}"/>
                </a:ext>
              </a:extLst>
            </p:cNvPr>
            <p:cNvCxnSpPr/>
            <p:nvPr/>
          </p:nvCxnSpPr>
          <p:spPr>
            <a:xfrm flipH="1">
              <a:off x="2611408" y="3360575"/>
              <a:ext cx="68292" cy="68292"/>
            </a:xfrm>
            <a:prstGeom prst="line">
              <a:avLst/>
            </a:prstGeom>
            <a:ln w="15875" cap="rnd">
              <a:solidFill>
                <a:srgbClr val="5B45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CD1E0231-8370-447D-B109-A81EAAC9CDD1}"/>
                </a:ext>
              </a:extLst>
            </p:cNvPr>
            <p:cNvCxnSpPr>
              <a:cxnSpLocks/>
            </p:cNvCxnSpPr>
            <p:nvPr/>
          </p:nvCxnSpPr>
          <p:spPr>
            <a:xfrm>
              <a:off x="2611408" y="3429133"/>
              <a:ext cx="68292" cy="68292"/>
            </a:xfrm>
            <a:prstGeom prst="line">
              <a:avLst/>
            </a:prstGeom>
            <a:ln w="15875" cap="rnd">
              <a:solidFill>
                <a:srgbClr val="5B45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463888D0-7132-4139-B8DE-9BCACD2316A4}"/>
              </a:ext>
            </a:extLst>
          </p:cNvPr>
          <p:cNvSpPr/>
          <p:nvPr/>
        </p:nvSpPr>
        <p:spPr>
          <a:xfrm>
            <a:off x="3089510" y="2940170"/>
            <a:ext cx="870674" cy="870674"/>
          </a:xfrm>
          <a:prstGeom prst="ellipse">
            <a:avLst/>
          </a:prstGeom>
          <a:solidFill>
            <a:srgbClr val="5B45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2CC6126-C3F0-4C12-BCAC-746D75B7C2D8}"/>
              </a:ext>
            </a:extLst>
          </p:cNvPr>
          <p:cNvSpPr/>
          <p:nvPr/>
        </p:nvSpPr>
        <p:spPr>
          <a:xfrm>
            <a:off x="8231816" y="2948072"/>
            <a:ext cx="870674" cy="870674"/>
          </a:xfrm>
          <a:prstGeom prst="ellipse">
            <a:avLst/>
          </a:prstGeom>
          <a:solidFill>
            <a:srgbClr val="F2D47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DF3572E-5758-4FE4-957F-A227354208B1}"/>
              </a:ext>
            </a:extLst>
          </p:cNvPr>
          <p:cNvGrpSpPr/>
          <p:nvPr/>
        </p:nvGrpSpPr>
        <p:grpSpPr>
          <a:xfrm flipH="1">
            <a:off x="7902108" y="3337600"/>
            <a:ext cx="45720" cy="91618"/>
            <a:chOff x="2611408" y="3360575"/>
            <a:chExt cx="68292" cy="136850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7AC96FA-AF40-46F0-BE40-891EA3BEADEC}"/>
                </a:ext>
              </a:extLst>
            </p:cNvPr>
            <p:cNvCxnSpPr/>
            <p:nvPr/>
          </p:nvCxnSpPr>
          <p:spPr>
            <a:xfrm flipH="1">
              <a:off x="2611408" y="3360575"/>
              <a:ext cx="68292" cy="68292"/>
            </a:xfrm>
            <a:prstGeom prst="line">
              <a:avLst/>
            </a:prstGeom>
            <a:ln w="15875" cap="rnd">
              <a:solidFill>
                <a:srgbClr val="F2D4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EA69DCF3-DFA8-4A7E-B5A7-59C6FBE6EDA5}"/>
                </a:ext>
              </a:extLst>
            </p:cNvPr>
            <p:cNvCxnSpPr>
              <a:cxnSpLocks/>
            </p:cNvCxnSpPr>
            <p:nvPr/>
          </p:nvCxnSpPr>
          <p:spPr>
            <a:xfrm>
              <a:off x="2611408" y="3429133"/>
              <a:ext cx="68292" cy="68292"/>
            </a:xfrm>
            <a:prstGeom prst="line">
              <a:avLst/>
            </a:prstGeom>
            <a:ln w="15875" cap="rnd">
              <a:solidFill>
                <a:srgbClr val="F2D4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64ACC872-E096-4674-A28F-F6EAA3F26E14}"/>
              </a:ext>
            </a:extLst>
          </p:cNvPr>
          <p:cNvSpPr txBox="1"/>
          <p:nvPr/>
        </p:nvSpPr>
        <p:spPr>
          <a:xfrm>
            <a:off x="3177845" y="3160063"/>
            <a:ext cx="6940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DayLog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MyPet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C60AFA9-36FA-4297-9DDA-615C72606B51}"/>
              </a:ext>
            </a:extLst>
          </p:cNvPr>
          <p:cNvSpPr txBox="1"/>
          <p:nvPr/>
        </p:nvSpPr>
        <p:spPr>
          <a:xfrm>
            <a:off x="8286129" y="3190914"/>
            <a:ext cx="7620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8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펫스타그램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8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8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TalkTalk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8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F9E58F8-64B3-4AAC-9C63-E6D0584B05BE}"/>
              </a:ext>
            </a:extLst>
          </p:cNvPr>
          <p:cNvSpPr/>
          <p:nvPr/>
        </p:nvSpPr>
        <p:spPr>
          <a:xfrm>
            <a:off x="3089510" y="4629291"/>
            <a:ext cx="6012980" cy="767681"/>
          </a:xfrm>
          <a:prstGeom prst="rect">
            <a:avLst/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BFF29AD-E711-4CE7-91EA-CBDC5BFAB0DB}"/>
              </a:ext>
            </a:extLst>
          </p:cNvPr>
          <p:cNvSpPr txBox="1"/>
          <p:nvPr/>
        </p:nvSpPr>
        <p:spPr>
          <a:xfrm>
            <a:off x="3270547" y="4667420"/>
            <a:ext cx="5650906" cy="693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반려동물 커뮤니티 어플 에서 불필요한 기능을 삭제하고 </a:t>
            </a:r>
            <a:r>
              <a:rPr lang="ko-KR" altLang="en-US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커뮤티니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어플 특성에 집중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반려동물의 감정을 기록할 수 있는 특별한 일기작성 기능으로 색다른 경험을 제공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반려동물인들이 흥미를 가지고 사용할 수 있는 대중적인 반려동물 관련 어플리케이션의 개발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1780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BB74FA1-BFE4-432B-AB12-9E99F859BD58}"/>
              </a:ext>
            </a:extLst>
          </p:cNvPr>
          <p:cNvSpPr/>
          <p:nvPr/>
        </p:nvSpPr>
        <p:spPr>
          <a:xfrm>
            <a:off x="4922371" y="1134235"/>
            <a:ext cx="2347258" cy="416022"/>
          </a:xfrm>
          <a:prstGeom prst="roundRect">
            <a:avLst>
              <a:gd name="adj" fmla="val 50000"/>
            </a:avLst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0383006F-1D1B-4F96-8CDE-43A83A7C6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65379" y="406823"/>
            <a:ext cx="227687" cy="2442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584658-FFCE-40D1-83B2-91BDAF5B73F1}"/>
              </a:ext>
            </a:extLst>
          </p:cNvPr>
          <p:cNvSpPr txBox="1"/>
          <p:nvPr/>
        </p:nvSpPr>
        <p:spPr>
          <a:xfrm>
            <a:off x="5607727" y="743252"/>
            <a:ext cx="9765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구현 환경</a:t>
            </a:r>
            <a:endParaRPr 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6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138356-04B6-49DA-8DDA-35D6CF5AC177}"/>
              </a:ext>
            </a:extLst>
          </p:cNvPr>
          <p:cNvSpPr txBox="1"/>
          <p:nvPr/>
        </p:nvSpPr>
        <p:spPr>
          <a:xfrm>
            <a:off x="5111601" y="1138366"/>
            <a:ext cx="19688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구현 환경</a:t>
            </a:r>
            <a:endParaRPr 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E27A4282-AFAA-4845-B036-2AC6B0CEC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6737" y="5872164"/>
            <a:ext cx="738526" cy="361481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EF222909-E7DB-443C-BAB2-06BF2B342E3A}"/>
              </a:ext>
            </a:extLst>
          </p:cNvPr>
          <p:cNvSpPr/>
          <p:nvPr/>
        </p:nvSpPr>
        <p:spPr>
          <a:xfrm>
            <a:off x="5766576" y="6406284"/>
            <a:ext cx="658849" cy="89788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사각형: 둥근 모서리 42">
            <a:extLst>
              <a:ext uri="{FF2B5EF4-FFF2-40B4-BE49-F238E27FC236}">
                <a16:creationId xmlns:a16="http://schemas.microsoft.com/office/drawing/2014/main" id="{E4B5714C-DA37-4E4E-9C21-E91745FAD12E}"/>
              </a:ext>
            </a:extLst>
          </p:cNvPr>
          <p:cNvSpPr/>
          <p:nvPr/>
        </p:nvSpPr>
        <p:spPr>
          <a:xfrm>
            <a:off x="7269629" y="2286415"/>
            <a:ext cx="2942569" cy="3437350"/>
          </a:xfrm>
          <a:prstGeom prst="roundRect">
            <a:avLst>
              <a:gd name="adj" fmla="val 8814"/>
            </a:avLst>
          </a:prstGeom>
          <a:solidFill>
            <a:srgbClr val="F2D4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89344E3-50FA-431C-BEB5-B92BEF24089C}"/>
              </a:ext>
            </a:extLst>
          </p:cNvPr>
          <p:cNvSpPr txBox="1"/>
          <p:nvPr/>
        </p:nvSpPr>
        <p:spPr>
          <a:xfrm>
            <a:off x="7432230" y="3705578"/>
            <a:ext cx="2617365" cy="1302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 서버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Apach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2.4.29 (Ubuntu)</a:t>
            </a:r>
          </a:p>
          <a:p>
            <a:pPr>
              <a:lnSpc>
                <a:spcPct val="120000"/>
              </a:lnSpc>
            </a:pP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PHP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버전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7.2.24</a:t>
            </a:r>
          </a:p>
          <a:p>
            <a:pPr>
              <a:lnSpc>
                <a:spcPct val="120000"/>
              </a:lnSpc>
            </a:pP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데이터베이스 서버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</a:p>
          <a:p>
            <a:pPr>
              <a:lnSpc>
                <a:spcPct val="120000"/>
              </a:lnSpc>
            </a:pP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Localhost via UNIX socket</a:t>
            </a:r>
          </a:p>
          <a:p>
            <a:pPr>
              <a:lnSpc>
                <a:spcPct val="120000"/>
              </a:lnSpc>
            </a:pP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데이터베이스 타입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MySQL</a:t>
            </a:r>
          </a:p>
          <a:p>
            <a:pPr>
              <a:lnSpc>
                <a:spcPct val="120000"/>
              </a:lnSpc>
            </a:pP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phpMyAdmin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버전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4.6.6 deb5</a:t>
            </a: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27E60CBD-B04E-4F0B-9F1F-BD58BFE10F70}"/>
              </a:ext>
            </a:extLst>
          </p:cNvPr>
          <p:cNvSpPr/>
          <p:nvPr/>
        </p:nvSpPr>
        <p:spPr>
          <a:xfrm>
            <a:off x="1979802" y="2296902"/>
            <a:ext cx="2942569" cy="3426864"/>
          </a:xfrm>
          <a:prstGeom prst="roundRect">
            <a:avLst>
              <a:gd name="adj" fmla="val 8814"/>
            </a:avLst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AA3ACAE-680D-4A98-B1C6-E3D35C67391B}"/>
              </a:ext>
            </a:extLst>
          </p:cNvPr>
          <p:cNvSpPr txBox="1"/>
          <p:nvPr/>
        </p:nvSpPr>
        <p:spPr>
          <a:xfrm>
            <a:off x="2142403" y="3705578"/>
            <a:ext cx="2617365" cy="17089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안드로이드 스튜디오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3.6.3</a:t>
            </a:r>
          </a:p>
          <a:p>
            <a:pPr>
              <a:lnSpc>
                <a:spcPct val="120000"/>
              </a:lnSpc>
            </a:pP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개발언어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: JAVA</a:t>
            </a:r>
          </a:p>
          <a:p>
            <a:pPr>
              <a:lnSpc>
                <a:spcPct val="120000"/>
              </a:lnSpc>
            </a:pP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Android API 30 (R)</a:t>
            </a:r>
          </a:p>
          <a:p>
            <a:pPr>
              <a:lnSpc>
                <a:spcPct val="120000"/>
              </a:lnSpc>
            </a:pP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4. Build #AI-192.7142.36.36.6392135,</a:t>
            </a:r>
          </a:p>
          <a:p>
            <a:pPr>
              <a:lnSpc>
                <a:spcPct val="120000"/>
              </a:lnSpc>
            </a:pP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 built on April 14, 2020</a:t>
            </a:r>
          </a:p>
          <a:p>
            <a:pPr>
              <a:lnSpc>
                <a:spcPct val="120000"/>
              </a:lnSpc>
            </a:pP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5. Runtime version</a:t>
            </a:r>
          </a:p>
          <a:p>
            <a:pPr>
              <a:lnSpc>
                <a:spcPct val="120000"/>
              </a:lnSpc>
            </a:pP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   1.8.0_212-release-1586-b04 amd64</a:t>
            </a:r>
          </a:p>
          <a:p>
            <a:pPr>
              <a:lnSpc>
                <a:spcPct val="120000"/>
              </a:lnSpc>
            </a:pP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6.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에뮬레이터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: Samsung Galaxy S20 +</a:t>
            </a:r>
          </a:p>
        </p:txBody>
      </p:sp>
      <p:pic>
        <p:nvPicPr>
          <p:cNvPr id="55" name="Picture 2">
            <a:extLst>
              <a:ext uri="{FF2B5EF4-FFF2-40B4-BE49-F238E27FC236}">
                <a16:creationId xmlns:a16="http://schemas.microsoft.com/office/drawing/2014/main" id="{B1F66667-7FAE-4E87-9E8D-48B0210B5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1376" y="2572504"/>
            <a:ext cx="1439420" cy="957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2" descr="PHP - 위키백과, 우리 모두의 백과사전">
            <a:extLst>
              <a:ext uri="{FF2B5EF4-FFF2-40B4-BE49-F238E27FC236}">
                <a16:creationId xmlns:a16="http://schemas.microsoft.com/office/drawing/2014/main" id="{3DE6A9AE-C42A-43A8-A7EA-49E8D132FE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2793" y="2572504"/>
            <a:ext cx="1216820" cy="746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9" name="Picture 2" descr="Apache - The ASF on Twitter: &quot;REMINDER: the CFP for the Apache ...">
            <a:extLst>
              <a:ext uri="{FF2B5EF4-FFF2-40B4-BE49-F238E27FC236}">
                <a16:creationId xmlns:a16="http://schemas.microsoft.com/office/drawing/2014/main" id="{462643C8-1C4F-47C3-8B81-AB3FD3C5CC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7495" y="2572503"/>
            <a:ext cx="1216820" cy="746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9093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0383006F-1D1B-4F96-8CDE-43A83A7C6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65379" y="406823"/>
            <a:ext cx="227687" cy="2442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584658-FFCE-40D1-83B2-91BDAF5B73F1}"/>
              </a:ext>
            </a:extLst>
          </p:cNvPr>
          <p:cNvSpPr txBox="1"/>
          <p:nvPr/>
        </p:nvSpPr>
        <p:spPr>
          <a:xfrm>
            <a:off x="5464257" y="743252"/>
            <a:ext cx="1263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03.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 변경 사항</a:t>
            </a:r>
            <a:endParaRPr 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6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E27A4282-AFAA-4845-B036-2AC6B0CEC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6737" y="5872164"/>
            <a:ext cx="738526" cy="361481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EF222909-E7DB-443C-BAB2-06BF2B342E3A}"/>
              </a:ext>
            </a:extLst>
          </p:cNvPr>
          <p:cNvSpPr/>
          <p:nvPr/>
        </p:nvSpPr>
        <p:spPr>
          <a:xfrm>
            <a:off x="5766576" y="6406284"/>
            <a:ext cx="658849" cy="89788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B7F93D-C330-4DC8-813C-827A43D39AA3}"/>
              </a:ext>
            </a:extLst>
          </p:cNvPr>
          <p:cNvSpPr txBox="1"/>
          <p:nvPr/>
        </p:nvSpPr>
        <p:spPr>
          <a:xfrm>
            <a:off x="3944609" y="1955409"/>
            <a:ext cx="4302781" cy="490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안드로이드 스튜디오 버전 업그레이드에 따른 버전 변경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3.6.0 -&gt; 3.6.3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최신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업데이트에 따른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Android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 30 (R)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버전 사용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B2D15939-3D35-4186-98B1-4A8EF2364DDD}"/>
              </a:ext>
            </a:extLst>
          </p:cNvPr>
          <p:cNvGrpSpPr/>
          <p:nvPr/>
        </p:nvGrpSpPr>
        <p:grpSpPr>
          <a:xfrm>
            <a:off x="4918531" y="1435658"/>
            <a:ext cx="2347258" cy="416022"/>
            <a:chOff x="5873123" y="1456528"/>
            <a:chExt cx="2347258" cy="416022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F7F1DF29-7CD6-4030-826B-6BBB353A13BF}"/>
                </a:ext>
              </a:extLst>
            </p:cNvPr>
            <p:cNvSpPr/>
            <p:nvPr/>
          </p:nvSpPr>
          <p:spPr>
            <a:xfrm>
              <a:off x="5873123" y="1456528"/>
              <a:ext cx="2347258" cy="416022"/>
            </a:xfrm>
            <a:prstGeom prst="roundRect">
              <a:avLst>
                <a:gd name="adj" fmla="val 50000"/>
              </a:avLst>
            </a:prstGeom>
            <a:solidFill>
              <a:srgbClr val="5B4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378F298-61B2-403B-95F4-2C1E05CF4924}"/>
                </a:ext>
              </a:extLst>
            </p:cNvPr>
            <p:cNvSpPr txBox="1"/>
            <p:nvPr/>
          </p:nvSpPr>
          <p:spPr>
            <a:xfrm>
              <a:off x="6083991" y="1460659"/>
              <a:ext cx="19255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구현환경 변경사항</a:t>
              </a:r>
              <a:endParaRPr 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BB0FC11F-6A2A-41CB-A426-A3C30E2069E6}"/>
              </a:ext>
            </a:extLst>
          </p:cNvPr>
          <p:cNvSpPr txBox="1"/>
          <p:nvPr/>
        </p:nvSpPr>
        <p:spPr>
          <a:xfrm>
            <a:off x="3848997" y="3398354"/>
            <a:ext cx="4486326" cy="4901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2.3.2(</a:t>
            </a:r>
            <a:r>
              <a:rPr lang="ko-KR" altLang="en-US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펫스타그램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게시물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기능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1.2.1(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일기작성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동영상 첨부 기능 삭제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6.1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구글계정 로그인과 기능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6.4.1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구글계정 회원가입 기능 삭제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86934213-9268-4F7C-B615-B6CDAA4BDE8C}"/>
              </a:ext>
            </a:extLst>
          </p:cNvPr>
          <p:cNvGrpSpPr/>
          <p:nvPr/>
        </p:nvGrpSpPr>
        <p:grpSpPr>
          <a:xfrm>
            <a:off x="4317710" y="2881643"/>
            <a:ext cx="3556577" cy="416022"/>
            <a:chOff x="5641565" y="1456528"/>
            <a:chExt cx="2810386" cy="416022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5A0719E0-3BDD-4566-A0AC-0DEDE008AAA3}"/>
                </a:ext>
              </a:extLst>
            </p:cNvPr>
            <p:cNvSpPr/>
            <p:nvPr/>
          </p:nvSpPr>
          <p:spPr>
            <a:xfrm>
              <a:off x="5873123" y="1456528"/>
              <a:ext cx="2347258" cy="416022"/>
            </a:xfrm>
            <a:prstGeom prst="roundRect">
              <a:avLst>
                <a:gd name="adj" fmla="val 50000"/>
              </a:avLst>
            </a:prstGeom>
            <a:solidFill>
              <a:srgbClr val="5B4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F2AB5D6F-2744-487D-A71B-33FF5DA3C8E1}"/>
                </a:ext>
              </a:extLst>
            </p:cNvPr>
            <p:cNvSpPr txBox="1"/>
            <p:nvPr/>
          </p:nvSpPr>
          <p:spPr>
            <a:xfrm>
              <a:off x="5641565" y="1460659"/>
              <a:ext cx="28103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2D47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기능적 관점에서의 변경사항</a:t>
              </a:r>
              <a:endParaRPr 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9B9F9F07-7A3E-4F67-9B8F-DECC8BC79E7F}"/>
              </a:ext>
            </a:extLst>
          </p:cNvPr>
          <p:cNvSpPr txBox="1"/>
          <p:nvPr/>
        </p:nvSpPr>
        <p:spPr>
          <a:xfrm>
            <a:off x="3944609" y="4763489"/>
            <a:ext cx="4302781" cy="693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미디어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사진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저장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방식을 데이터베이스 테이블에 직접 첨부 하는 방식에서 서버에 직접 파일로 업로드 하고 테이블에 저장 경로를 넣는 방식으로 변경 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데이터의 효율적인 관리와 실행속도의 증가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49827094-812E-4303-BC9B-B4EB9A52B7C0}"/>
              </a:ext>
            </a:extLst>
          </p:cNvPr>
          <p:cNvGrpSpPr/>
          <p:nvPr/>
        </p:nvGrpSpPr>
        <p:grpSpPr>
          <a:xfrm>
            <a:off x="4317710" y="4255519"/>
            <a:ext cx="3556577" cy="416022"/>
            <a:chOff x="5641565" y="1456528"/>
            <a:chExt cx="2810386" cy="416022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0FE417DA-FEC4-440D-95FE-9E20E3B81859}"/>
                </a:ext>
              </a:extLst>
            </p:cNvPr>
            <p:cNvSpPr/>
            <p:nvPr/>
          </p:nvSpPr>
          <p:spPr>
            <a:xfrm>
              <a:off x="5873123" y="1456528"/>
              <a:ext cx="2347258" cy="416022"/>
            </a:xfrm>
            <a:prstGeom prst="roundRect">
              <a:avLst>
                <a:gd name="adj" fmla="val 50000"/>
              </a:avLst>
            </a:prstGeom>
            <a:solidFill>
              <a:srgbClr val="5B4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31D7BA97-28CE-4A87-B79F-04BC72DF9286}"/>
                </a:ext>
              </a:extLst>
            </p:cNvPr>
            <p:cNvSpPr txBox="1"/>
            <p:nvPr/>
          </p:nvSpPr>
          <p:spPr>
            <a:xfrm>
              <a:off x="5641565" y="1460659"/>
              <a:ext cx="28103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정보적 관점에서의 변경사항</a:t>
              </a:r>
              <a:endParaRPr 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00418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0383006F-1D1B-4F96-8CDE-43A83A7C6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50834" y="200490"/>
            <a:ext cx="227687" cy="2442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584658-FFCE-40D1-83B2-91BDAF5B73F1}"/>
              </a:ext>
            </a:extLst>
          </p:cNvPr>
          <p:cNvSpPr txBox="1"/>
          <p:nvPr/>
        </p:nvSpPr>
        <p:spPr>
          <a:xfrm>
            <a:off x="5339106" y="536919"/>
            <a:ext cx="14847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04.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진행상황</a:t>
            </a:r>
            <a:endParaRPr 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6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E27A4282-AFAA-4845-B036-2AC6B0CEC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6737" y="5872164"/>
            <a:ext cx="738526" cy="361481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EF222909-E7DB-443C-BAB2-06BF2B342E3A}"/>
              </a:ext>
            </a:extLst>
          </p:cNvPr>
          <p:cNvSpPr/>
          <p:nvPr/>
        </p:nvSpPr>
        <p:spPr>
          <a:xfrm>
            <a:off x="5766576" y="6406284"/>
            <a:ext cx="658849" cy="89788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B7727464-557A-445F-96DD-B83DADF30626}"/>
              </a:ext>
            </a:extLst>
          </p:cNvPr>
          <p:cNvGrpSpPr/>
          <p:nvPr/>
        </p:nvGrpSpPr>
        <p:grpSpPr>
          <a:xfrm>
            <a:off x="457680" y="1555804"/>
            <a:ext cx="1470212" cy="1470212"/>
            <a:chOff x="1506070" y="1407459"/>
            <a:chExt cx="1470212" cy="1470212"/>
          </a:xfrm>
        </p:grpSpPr>
        <p:sp>
          <p:nvSpPr>
            <p:cNvPr id="21" name="원형: 비어 있음 20">
              <a:extLst>
                <a:ext uri="{FF2B5EF4-FFF2-40B4-BE49-F238E27FC236}">
                  <a16:creationId xmlns:a16="http://schemas.microsoft.com/office/drawing/2014/main" id="{318900C8-278F-4D27-8DE9-842C46F1A67F}"/>
                </a:ext>
              </a:extLst>
            </p:cNvPr>
            <p:cNvSpPr/>
            <p:nvPr/>
          </p:nvSpPr>
          <p:spPr>
            <a:xfrm>
              <a:off x="1506070" y="1407459"/>
              <a:ext cx="1470212" cy="1470212"/>
            </a:xfrm>
            <a:prstGeom prst="donut">
              <a:avLst/>
            </a:prstGeom>
            <a:solidFill>
              <a:srgbClr val="F2D4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막힌 원호 33">
              <a:extLst>
                <a:ext uri="{FF2B5EF4-FFF2-40B4-BE49-F238E27FC236}">
                  <a16:creationId xmlns:a16="http://schemas.microsoft.com/office/drawing/2014/main" id="{A7FF6972-6C8B-4FFE-85D3-0B422EA956FE}"/>
                </a:ext>
              </a:extLst>
            </p:cNvPr>
            <p:cNvSpPr/>
            <p:nvPr/>
          </p:nvSpPr>
          <p:spPr>
            <a:xfrm rot="5400000">
              <a:off x="1506070" y="1407459"/>
              <a:ext cx="1470212" cy="1470212"/>
            </a:xfrm>
            <a:prstGeom prst="blockArc">
              <a:avLst>
                <a:gd name="adj1" fmla="val 10800000"/>
                <a:gd name="adj2" fmla="val 7077957"/>
                <a:gd name="adj3" fmla="val 25050"/>
              </a:avLst>
            </a:prstGeom>
            <a:solidFill>
              <a:srgbClr val="5B4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2BBEF331-F27A-4875-AB64-76E553EB68D0}"/>
                </a:ext>
              </a:extLst>
            </p:cNvPr>
            <p:cNvSpPr txBox="1"/>
            <p:nvPr/>
          </p:nvSpPr>
          <p:spPr>
            <a:xfrm>
              <a:off x="1969922" y="1927121"/>
              <a:ext cx="5425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B453A">
                      <a:alpha val="95000"/>
                    </a:srgb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디자인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9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B453A">
                      <a:alpha val="95000"/>
                    </a:srgb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80%</a:t>
              </a:r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BDA99B78-141B-4DFB-B103-CDB3A3CF0814}"/>
              </a:ext>
            </a:extLst>
          </p:cNvPr>
          <p:cNvGrpSpPr/>
          <p:nvPr/>
        </p:nvGrpSpPr>
        <p:grpSpPr>
          <a:xfrm>
            <a:off x="2163287" y="1555804"/>
            <a:ext cx="1470212" cy="1470212"/>
            <a:chOff x="1506070" y="1407459"/>
            <a:chExt cx="1470212" cy="1470212"/>
          </a:xfrm>
        </p:grpSpPr>
        <p:sp>
          <p:nvSpPr>
            <p:cNvPr id="39" name="원형: 비어 있음 38">
              <a:extLst>
                <a:ext uri="{FF2B5EF4-FFF2-40B4-BE49-F238E27FC236}">
                  <a16:creationId xmlns:a16="http://schemas.microsoft.com/office/drawing/2014/main" id="{B75C5F96-03C3-4564-A32D-46B270B6A094}"/>
                </a:ext>
              </a:extLst>
            </p:cNvPr>
            <p:cNvSpPr/>
            <p:nvPr/>
          </p:nvSpPr>
          <p:spPr>
            <a:xfrm>
              <a:off x="1506070" y="1407459"/>
              <a:ext cx="1470212" cy="1470212"/>
            </a:xfrm>
            <a:prstGeom prst="donut">
              <a:avLst>
                <a:gd name="adj" fmla="val 25288"/>
              </a:avLst>
            </a:prstGeom>
            <a:solidFill>
              <a:srgbClr val="F2D4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막힌 원호 39">
              <a:extLst>
                <a:ext uri="{FF2B5EF4-FFF2-40B4-BE49-F238E27FC236}">
                  <a16:creationId xmlns:a16="http://schemas.microsoft.com/office/drawing/2014/main" id="{BEEFF9EE-5056-4817-AB33-089ECA9664C8}"/>
                </a:ext>
              </a:extLst>
            </p:cNvPr>
            <p:cNvSpPr/>
            <p:nvPr/>
          </p:nvSpPr>
          <p:spPr>
            <a:xfrm rot="5400000">
              <a:off x="1506070" y="1407459"/>
              <a:ext cx="1470212" cy="1470212"/>
            </a:xfrm>
            <a:prstGeom prst="blockArc">
              <a:avLst>
                <a:gd name="adj1" fmla="val 10800000"/>
                <a:gd name="adj2" fmla="val 10787739"/>
                <a:gd name="adj3" fmla="val 26105"/>
              </a:avLst>
            </a:prstGeom>
            <a:solidFill>
              <a:srgbClr val="5B4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89EC25DB-608D-484E-A89B-5577991A659F}"/>
                </a:ext>
              </a:extLst>
            </p:cNvPr>
            <p:cNvSpPr txBox="1"/>
            <p:nvPr/>
          </p:nvSpPr>
          <p:spPr>
            <a:xfrm>
              <a:off x="1921772" y="1927121"/>
              <a:ext cx="6388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B453A">
                      <a:alpha val="95000"/>
                    </a:srgb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디비구축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9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B453A">
                      <a:alpha val="95000"/>
                    </a:srgb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100%</a:t>
              </a:r>
            </a:p>
          </p:txBody>
        </p:sp>
      </p:grp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670ACBF-51CB-41CE-801B-DD0B6DB8E965}"/>
              </a:ext>
            </a:extLst>
          </p:cNvPr>
          <p:cNvGrpSpPr/>
          <p:nvPr/>
        </p:nvGrpSpPr>
        <p:grpSpPr>
          <a:xfrm>
            <a:off x="3868894" y="1555804"/>
            <a:ext cx="1470212" cy="1470212"/>
            <a:chOff x="1506070" y="1407459"/>
            <a:chExt cx="1470212" cy="1470212"/>
          </a:xfrm>
        </p:grpSpPr>
        <p:sp>
          <p:nvSpPr>
            <p:cNvPr id="43" name="원형: 비어 있음 42">
              <a:extLst>
                <a:ext uri="{FF2B5EF4-FFF2-40B4-BE49-F238E27FC236}">
                  <a16:creationId xmlns:a16="http://schemas.microsoft.com/office/drawing/2014/main" id="{DD4B127F-FE9C-4F21-8686-1835A043AEE6}"/>
                </a:ext>
              </a:extLst>
            </p:cNvPr>
            <p:cNvSpPr/>
            <p:nvPr/>
          </p:nvSpPr>
          <p:spPr>
            <a:xfrm>
              <a:off x="1506070" y="1407459"/>
              <a:ext cx="1470212" cy="1470212"/>
            </a:xfrm>
            <a:prstGeom prst="donut">
              <a:avLst/>
            </a:prstGeom>
            <a:solidFill>
              <a:srgbClr val="F2D4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막힌 원호 43">
              <a:extLst>
                <a:ext uri="{FF2B5EF4-FFF2-40B4-BE49-F238E27FC236}">
                  <a16:creationId xmlns:a16="http://schemas.microsoft.com/office/drawing/2014/main" id="{B1A715D2-E456-4A71-B4A2-ACDF405069B5}"/>
                </a:ext>
              </a:extLst>
            </p:cNvPr>
            <p:cNvSpPr/>
            <p:nvPr/>
          </p:nvSpPr>
          <p:spPr>
            <a:xfrm rot="5400000">
              <a:off x="1506070" y="1407459"/>
              <a:ext cx="1470212" cy="1470212"/>
            </a:xfrm>
            <a:prstGeom prst="blockArc">
              <a:avLst>
                <a:gd name="adj1" fmla="val 10800000"/>
                <a:gd name="adj2" fmla="val 10788325"/>
                <a:gd name="adj3" fmla="val 24885"/>
              </a:avLst>
            </a:prstGeom>
            <a:solidFill>
              <a:srgbClr val="5B4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91C9443-91CE-4E0A-A7EB-1F7A5D69C65E}"/>
                </a:ext>
              </a:extLst>
            </p:cNvPr>
            <p:cNvSpPr txBox="1"/>
            <p:nvPr/>
          </p:nvSpPr>
          <p:spPr>
            <a:xfrm>
              <a:off x="1908325" y="1927121"/>
              <a:ext cx="665701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B453A">
                      <a:alpha val="95000"/>
                    </a:srgb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서버구축</a:t>
              </a:r>
              <a:endPara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9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B453A">
                      <a:alpha val="95000"/>
                    </a:srgb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100%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E50B760A-8F39-4931-9096-9D744B656C45}"/>
              </a:ext>
            </a:extLst>
          </p:cNvPr>
          <p:cNvGrpSpPr/>
          <p:nvPr/>
        </p:nvGrpSpPr>
        <p:grpSpPr>
          <a:xfrm>
            <a:off x="1464040" y="4094745"/>
            <a:ext cx="1470212" cy="1470212"/>
            <a:chOff x="1506070" y="1407459"/>
            <a:chExt cx="1470212" cy="1470212"/>
          </a:xfrm>
        </p:grpSpPr>
        <p:sp>
          <p:nvSpPr>
            <p:cNvPr id="47" name="원형: 비어 있음 46">
              <a:extLst>
                <a:ext uri="{FF2B5EF4-FFF2-40B4-BE49-F238E27FC236}">
                  <a16:creationId xmlns:a16="http://schemas.microsoft.com/office/drawing/2014/main" id="{A8F6C0F4-058A-4B06-8E64-9D7C03895252}"/>
                </a:ext>
              </a:extLst>
            </p:cNvPr>
            <p:cNvSpPr/>
            <p:nvPr/>
          </p:nvSpPr>
          <p:spPr>
            <a:xfrm>
              <a:off x="1506070" y="1407459"/>
              <a:ext cx="1470212" cy="1470212"/>
            </a:xfrm>
            <a:prstGeom prst="donut">
              <a:avLst/>
            </a:prstGeom>
            <a:solidFill>
              <a:srgbClr val="F2D4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8" name="막힌 원호 47">
              <a:extLst>
                <a:ext uri="{FF2B5EF4-FFF2-40B4-BE49-F238E27FC236}">
                  <a16:creationId xmlns:a16="http://schemas.microsoft.com/office/drawing/2014/main" id="{725F7BF1-3FF6-470C-805A-CFA736082930}"/>
                </a:ext>
              </a:extLst>
            </p:cNvPr>
            <p:cNvSpPr/>
            <p:nvPr/>
          </p:nvSpPr>
          <p:spPr>
            <a:xfrm rot="5400000">
              <a:off x="1506070" y="1407459"/>
              <a:ext cx="1470212" cy="1470212"/>
            </a:xfrm>
            <a:prstGeom prst="blockArc">
              <a:avLst>
                <a:gd name="adj1" fmla="val 10800000"/>
                <a:gd name="adj2" fmla="val 2247535"/>
                <a:gd name="adj3" fmla="val 24795"/>
              </a:avLst>
            </a:prstGeom>
            <a:solidFill>
              <a:srgbClr val="5B4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E04345E4-1BBB-41FE-A536-C3F713BF7B3F}"/>
                </a:ext>
              </a:extLst>
            </p:cNvPr>
            <p:cNvSpPr txBox="1"/>
            <p:nvPr/>
          </p:nvSpPr>
          <p:spPr>
            <a:xfrm>
              <a:off x="1969922" y="1927121"/>
              <a:ext cx="5425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B453A">
                      <a:alpha val="95000"/>
                    </a:srgb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기능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B453A">
                      <a:alpha val="95000"/>
                    </a:srgb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1</a:t>
              </a:r>
            </a:p>
            <a:p>
              <a:pPr algn="ctr"/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B453A">
                      <a:alpha val="95000"/>
                    </a:srgb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60%</a:t>
              </a:r>
            </a:p>
          </p:txBody>
        </p:sp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BA8C2B08-9217-4571-87AE-1E42C0C5F57C}"/>
              </a:ext>
            </a:extLst>
          </p:cNvPr>
          <p:cNvGrpSpPr/>
          <p:nvPr/>
        </p:nvGrpSpPr>
        <p:grpSpPr>
          <a:xfrm>
            <a:off x="3169647" y="4094745"/>
            <a:ext cx="1470212" cy="1470212"/>
            <a:chOff x="1506070" y="1407459"/>
            <a:chExt cx="1470212" cy="1470212"/>
          </a:xfrm>
        </p:grpSpPr>
        <p:sp>
          <p:nvSpPr>
            <p:cNvPr id="51" name="원형: 비어 있음 50">
              <a:extLst>
                <a:ext uri="{FF2B5EF4-FFF2-40B4-BE49-F238E27FC236}">
                  <a16:creationId xmlns:a16="http://schemas.microsoft.com/office/drawing/2014/main" id="{046F49F9-7144-40F0-8FEB-41406FD255DE}"/>
                </a:ext>
              </a:extLst>
            </p:cNvPr>
            <p:cNvSpPr/>
            <p:nvPr/>
          </p:nvSpPr>
          <p:spPr>
            <a:xfrm>
              <a:off x="1506070" y="1407459"/>
              <a:ext cx="1470212" cy="1470212"/>
            </a:xfrm>
            <a:prstGeom prst="donut">
              <a:avLst/>
            </a:prstGeom>
            <a:solidFill>
              <a:srgbClr val="F2D4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막힌 원호 51">
              <a:extLst>
                <a:ext uri="{FF2B5EF4-FFF2-40B4-BE49-F238E27FC236}">
                  <a16:creationId xmlns:a16="http://schemas.microsoft.com/office/drawing/2014/main" id="{CAFD69AE-C342-4F6F-9836-4F6D9BDCAE27}"/>
                </a:ext>
              </a:extLst>
            </p:cNvPr>
            <p:cNvSpPr/>
            <p:nvPr/>
          </p:nvSpPr>
          <p:spPr>
            <a:xfrm rot="5400000">
              <a:off x="1506070" y="1407459"/>
              <a:ext cx="1470212" cy="1470212"/>
            </a:xfrm>
            <a:prstGeom prst="blockArc">
              <a:avLst>
                <a:gd name="adj1" fmla="val 10800000"/>
                <a:gd name="adj2" fmla="val 19189438"/>
                <a:gd name="adj3" fmla="val 24613"/>
              </a:avLst>
            </a:prstGeom>
            <a:solidFill>
              <a:srgbClr val="5B4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7246641F-693D-42D1-A1A6-C059A215E61B}"/>
                </a:ext>
              </a:extLst>
            </p:cNvPr>
            <p:cNvSpPr txBox="1"/>
            <p:nvPr/>
          </p:nvSpPr>
          <p:spPr>
            <a:xfrm>
              <a:off x="1969922" y="1927121"/>
              <a:ext cx="5425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B453A">
                      <a:alpha val="95000"/>
                    </a:srgb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기능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B453A">
                      <a:alpha val="95000"/>
                    </a:srgb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240%</a:t>
              </a:r>
            </a:p>
          </p:txBody>
        </p: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6FAE1935-1D77-409F-A2EB-92B5E96E21F8}"/>
              </a:ext>
            </a:extLst>
          </p:cNvPr>
          <p:cNvGrpSpPr/>
          <p:nvPr/>
        </p:nvGrpSpPr>
        <p:grpSpPr>
          <a:xfrm>
            <a:off x="4880096" y="4094745"/>
            <a:ext cx="1470212" cy="1470212"/>
            <a:chOff x="1506070" y="1407459"/>
            <a:chExt cx="1470212" cy="1470212"/>
          </a:xfrm>
        </p:grpSpPr>
        <p:sp>
          <p:nvSpPr>
            <p:cNvPr id="55" name="원형: 비어 있음 54">
              <a:extLst>
                <a:ext uri="{FF2B5EF4-FFF2-40B4-BE49-F238E27FC236}">
                  <a16:creationId xmlns:a16="http://schemas.microsoft.com/office/drawing/2014/main" id="{87B74CC0-7B52-4E55-81EA-267B37B649F8}"/>
                </a:ext>
              </a:extLst>
            </p:cNvPr>
            <p:cNvSpPr/>
            <p:nvPr/>
          </p:nvSpPr>
          <p:spPr>
            <a:xfrm>
              <a:off x="1506070" y="1407459"/>
              <a:ext cx="1470212" cy="1470212"/>
            </a:xfrm>
            <a:prstGeom prst="donut">
              <a:avLst/>
            </a:prstGeom>
            <a:solidFill>
              <a:srgbClr val="F2D4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막힌 원호 55">
              <a:extLst>
                <a:ext uri="{FF2B5EF4-FFF2-40B4-BE49-F238E27FC236}">
                  <a16:creationId xmlns:a16="http://schemas.microsoft.com/office/drawing/2014/main" id="{E714B299-F931-46C7-A5CC-529983915999}"/>
                </a:ext>
              </a:extLst>
            </p:cNvPr>
            <p:cNvSpPr/>
            <p:nvPr/>
          </p:nvSpPr>
          <p:spPr>
            <a:xfrm rot="5400000">
              <a:off x="1506070" y="1407459"/>
              <a:ext cx="1470212" cy="1470212"/>
            </a:xfrm>
            <a:prstGeom prst="blockArc">
              <a:avLst>
                <a:gd name="adj1" fmla="val 10800000"/>
                <a:gd name="adj2" fmla="val 21529288"/>
                <a:gd name="adj3" fmla="val 24500"/>
              </a:avLst>
            </a:prstGeom>
            <a:solidFill>
              <a:srgbClr val="5B4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0B338B22-6C07-470C-87CF-C9769CB25561}"/>
                </a:ext>
              </a:extLst>
            </p:cNvPr>
            <p:cNvSpPr txBox="1"/>
            <p:nvPr/>
          </p:nvSpPr>
          <p:spPr>
            <a:xfrm>
              <a:off x="1969922" y="1927121"/>
              <a:ext cx="5425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B453A">
                      <a:alpha val="95000"/>
                    </a:srgb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기능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B453A">
                      <a:alpha val="95000"/>
                    </a:srgb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3</a:t>
              </a:r>
            </a:p>
            <a:p>
              <a:pPr algn="ctr"/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B453A">
                      <a:alpha val="95000"/>
                    </a:srgb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50%</a:t>
              </a:r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F5B37DB2-4D91-4470-AE40-B4E6FA459A80}"/>
              </a:ext>
            </a:extLst>
          </p:cNvPr>
          <p:cNvGrpSpPr/>
          <p:nvPr/>
        </p:nvGrpSpPr>
        <p:grpSpPr>
          <a:xfrm>
            <a:off x="6590545" y="4112675"/>
            <a:ext cx="1470212" cy="1470212"/>
            <a:chOff x="1506070" y="1407459"/>
            <a:chExt cx="1470212" cy="1470212"/>
          </a:xfrm>
        </p:grpSpPr>
        <p:sp>
          <p:nvSpPr>
            <p:cNvPr id="59" name="원형: 비어 있음 58">
              <a:extLst>
                <a:ext uri="{FF2B5EF4-FFF2-40B4-BE49-F238E27FC236}">
                  <a16:creationId xmlns:a16="http://schemas.microsoft.com/office/drawing/2014/main" id="{F6939454-6EDA-43B9-BA76-3A54A819AC0A}"/>
                </a:ext>
              </a:extLst>
            </p:cNvPr>
            <p:cNvSpPr/>
            <p:nvPr/>
          </p:nvSpPr>
          <p:spPr>
            <a:xfrm>
              <a:off x="1506070" y="1407459"/>
              <a:ext cx="1470212" cy="1470212"/>
            </a:xfrm>
            <a:prstGeom prst="donut">
              <a:avLst/>
            </a:prstGeom>
            <a:solidFill>
              <a:srgbClr val="F2D4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막힌 원호 59">
              <a:extLst>
                <a:ext uri="{FF2B5EF4-FFF2-40B4-BE49-F238E27FC236}">
                  <a16:creationId xmlns:a16="http://schemas.microsoft.com/office/drawing/2014/main" id="{2556A294-4ABC-4115-9E11-2833F88BF789}"/>
                </a:ext>
              </a:extLst>
            </p:cNvPr>
            <p:cNvSpPr/>
            <p:nvPr/>
          </p:nvSpPr>
          <p:spPr>
            <a:xfrm rot="5400000">
              <a:off x="1506070" y="1407459"/>
              <a:ext cx="1470212" cy="1470212"/>
            </a:xfrm>
            <a:prstGeom prst="blockArc">
              <a:avLst>
                <a:gd name="adj1" fmla="val 10800000"/>
                <a:gd name="adj2" fmla="val 21527556"/>
                <a:gd name="adj3" fmla="val 25109"/>
              </a:avLst>
            </a:prstGeom>
            <a:solidFill>
              <a:srgbClr val="5B4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EB7FA55-DF4D-4125-A5F0-BE2139AB14B7}"/>
                </a:ext>
              </a:extLst>
            </p:cNvPr>
            <p:cNvSpPr txBox="1"/>
            <p:nvPr/>
          </p:nvSpPr>
          <p:spPr>
            <a:xfrm>
              <a:off x="1969922" y="1927121"/>
              <a:ext cx="5425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B453A">
                      <a:alpha val="95000"/>
                    </a:srgb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기능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B453A">
                      <a:alpha val="95000"/>
                    </a:srgb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4</a:t>
              </a:r>
            </a:p>
            <a:p>
              <a:pPr algn="ctr"/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B453A">
                      <a:alpha val="95000"/>
                    </a:srgb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50%</a:t>
              </a: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48607185-84D1-42B8-AB20-0C9085C75DEA}"/>
              </a:ext>
            </a:extLst>
          </p:cNvPr>
          <p:cNvGrpSpPr/>
          <p:nvPr/>
        </p:nvGrpSpPr>
        <p:grpSpPr>
          <a:xfrm>
            <a:off x="8670357" y="552810"/>
            <a:ext cx="2012720" cy="2005988"/>
            <a:chOff x="1506070" y="1407459"/>
            <a:chExt cx="1470212" cy="1470212"/>
          </a:xfrm>
        </p:grpSpPr>
        <p:sp>
          <p:nvSpPr>
            <p:cNvPr id="67" name="원형: 비어 있음 66">
              <a:extLst>
                <a:ext uri="{FF2B5EF4-FFF2-40B4-BE49-F238E27FC236}">
                  <a16:creationId xmlns:a16="http://schemas.microsoft.com/office/drawing/2014/main" id="{4869292C-E179-4618-86B4-0DE2C6EB9DCD}"/>
                </a:ext>
              </a:extLst>
            </p:cNvPr>
            <p:cNvSpPr/>
            <p:nvPr/>
          </p:nvSpPr>
          <p:spPr>
            <a:xfrm>
              <a:off x="1506070" y="1407459"/>
              <a:ext cx="1470212" cy="1470212"/>
            </a:xfrm>
            <a:prstGeom prst="donut">
              <a:avLst/>
            </a:prstGeom>
            <a:solidFill>
              <a:srgbClr val="F2D4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막힌 원호 67">
              <a:extLst>
                <a:ext uri="{FF2B5EF4-FFF2-40B4-BE49-F238E27FC236}">
                  <a16:creationId xmlns:a16="http://schemas.microsoft.com/office/drawing/2014/main" id="{5A3869A9-9371-4C7F-8539-3757E944B74C}"/>
                </a:ext>
              </a:extLst>
            </p:cNvPr>
            <p:cNvSpPr/>
            <p:nvPr/>
          </p:nvSpPr>
          <p:spPr>
            <a:xfrm rot="5400000">
              <a:off x="1506070" y="1407459"/>
              <a:ext cx="1470212" cy="1470212"/>
            </a:xfrm>
            <a:prstGeom prst="blockArc">
              <a:avLst>
                <a:gd name="adj1" fmla="val 10800000"/>
                <a:gd name="adj2" fmla="val 1017486"/>
                <a:gd name="adj3" fmla="val 24621"/>
              </a:avLst>
            </a:prstGeom>
            <a:solidFill>
              <a:srgbClr val="5B4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1C71FB52-A282-476A-8075-093344821FAB}"/>
                </a:ext>
              </a:extLst>
            </p:cNvPr>
            <p:cNvSpPr txBox="1"/>
            <p:nvPr/>
          </p:nvSpPr>
          <p:spPr>
            <a:xfrm>
              <a:off x="1969922" y="1888791"/>
              <a:ext cx="542508" cy="5188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B453A">
                      <a:alpha val="95000"/>
                    </a:srgb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전체</a:t>
              </a:r>
              <a:endParaRPr lang="en-US" altLang="ko-KR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9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/>
              <a:r>
                <a:rPr lang="en-US" altLang="ko-KR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B453A">
                      <a:alpha val="95000"/>
                    </a:srgb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55%</a:t>
              </a:r>
            </a:p>
          </p:txBody>
        </p:sp>
      </p:grp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23C73EDA-189A-40BB-A568-0AB23C944E84}"/>
              </a:ext>
            </a:extLst>
          </p:cNvPr>
          <p:cNvGrpSpPr/>
          <p:nvPr/>
        </p:nvGrpSpPr>
        <p:grpSpPr>
          <a:xfrm>
            <a:off x="8296152" y="4112675"/>
            <a:ext cx="1470212" cy="1470212"/>
            <a:chOff x="1506070" y="1407459"/>
            <a:chExt cx="1470212" cy="1470212"/>
          </a:xfrm>
        </p:grpSpPr>
        <p:sp>
          <p:nvSpPr>
            <p:cNvPr id="71" name="원형: 비어 있음 70">
              <a:extLst>
                <a:ext uri="{FF2B5EF4-FFF2-40B4-BE49-F238E27FC236}">
                  <a16:creationId xmlns:a16="http://schemas.microsoft.com/office/drawing/2014/main" id="{F330D421-E135-4968-B428-B8F84B3F34D7}"/>
                </a:ext>
              </a:extLst>
            </p:cNvPr>
            <p:cNvSpPr/>
            <p:nvPr/>
          </p:nvSpPr>
          <p:spPr>
            <a:xfrm>
              <a:off x="1506070" y="1407459"/>
              <a:ext cx="1470212" cy="1470212"/>
            </a:xfrm>
            <a:prstGeom prst="donut">
              <a:avLst/>
            </a:prstGeom>
            <a:solidFill>
              <a:srgbClr val="F2D4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2" name="막힌 원호 71">
              <a:extLst>
                <a:ext uri="{FF2B5EF4-FFF2-40B4-BE49-F238E27FC236}">
                  <a16:creationId xmlns:a16="http://schemas.microsoft.com/office/drawing/2014/main" id="{111BED5E-99A1-4ACA-8E27-1FAE93F20CAA}"/>
                </a:ext>
              </a:extLst>
            </p:cNvPr>
            <p:cNvSpPr/>
            <p:nvPr/>
          </p:nvSpPr>
          <p:spPr>
            <a:xfrm rot="5400000">
              <a:off x="1506070" y="1407459"/>
              <a:ext cx="1470212" cy="1470212"/>
            </a:xfrm>
            <a:prstGeom prst="blockArc">
              <a:avLst>
                <a:gd name="adj1" fmla="val 10800000"/>
                <a:gd name="adj2" fmla="val 11890067"/>
                <a:gd name="adj3" fmla="val 24850"/>
              </a:avLst>
            </a:prstGeom>
            <a:solidFill>
              <a:srgbClr val="5B4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3" name="TextBox 72">
              <a:extLst>
                <a:ext uri="{FF2B5EF4-FFF2-40B4-BE49-F238E27FC236}">
                  <a16:creationId xmlns:a16="http://schemas.microsoft.com/office/drawing/2014/main" id="{98CCB398-4844-422F-9FDA-847A038FDA13}"/>
                </a:ext>
              </a:extLst>
            </p:cNvPr>
            <p:cNvSpPr txBox="1"/>
            <p:nvPr/>
          </p:nvSpPr>
          <p:spPr>
            <a:xfrm>
              <a:off x="1969922" y="1927121"/>
              <a:ext cx="5425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B453A">
                      <a:alpha val="95000"/>
                    </a:srgb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기능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B453A">
                      <a:alpha val="95000"/>
                    </a:srgb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510%</a:t>
              </a:r>
            </a:p>
          </p:txBody>
        </p: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E59895EE-24A8-4C62-9F9E-264F36E33C8C}"/>
              </a:ext>
            </a:extLst>
          </p:cNvPr>
          <p:cNvGrpSpPr/>
          <p:nvPr/>
        </p:nvGrpSpPr>
        <p:grpSpPr>
          <a:xfrm>
            <a:off x="9943999" y="4112675"/>
            <a:ext cx="1470212" cy="1470212"/>
            <a:chOff x="1506070" y="1407459"/>
            <a:chExt cx="1470212" cy="1470212"/>
          </a:xfrm>
        </p:grpSpPr>
        <p:sp>
          <p:nvSpPr>
            <p:cNvPr id="75" name="원형: 비어 있음 74">
              <a:extLst>
                <a:ext uri="{FF2B5EF4-FFF2-40B4-BE49-F238E27FC236}">
                  <a16:creationId xmlns:a16="http://schemas.microsoft.com/office/drawing/2014/main" id="{A4EF8D0F-6DEA-47AC-AE2D-A9D3AB559FAF}"/>
                </a:ext>
              </a:extLst>
            </p:cNvPr>
            <p:cNvSpPr/>
            <p:nvPr/>
          </p:nvSpPr>
          <p:spPr>
            <a:xfrm>
              <a:off x="1506070" y="1407459"/>
              <a:ext cx="1470212" cy="1470212"/>
            </a:xfrm>
            <a:prstGeom prst="donut">
              <a:avLst/>
            </a:prstGeom>
            <a:solidFill>
              <a:srgbClr val="F2D47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6" name="막힌 원호 75">
              <a:extLst>
                <a:ext uri="{FF2B5EF4-FFF2-40B4-BE49-F238E27FC236}">
                  <a16:creationId xmlns:a16="http://schemas.microsoft.com/office/drawing/2014/main" id="{AFD343DB-DD91-433B-BAFD-2AC3A9BF4891}"/>
                </a:ext>
              </a:extLst>
            </p:cNvPr>
            <p:cNvSpPr/>
            <p:nvPr/>
          </p:nvSpPr>
          <p:spPr>
            <a:xfrm rot="5400000">
              <a:off x="1506070" y="1407459"/>
              <a:ext cx="1470212" cy="1470212"/>
            </a:xfrm>
            <a:prstGeom prst="blockArc">
              <a:avLst>
                <a:gd name="adj1" fmla="val 10800000"/>
                <a:gd name="adj2" fmla="val 10788073"/>
                <a:gd name="adj3" fmla="val 25494"/>
              </a:avLst>
            </a:prstGeom>
            <a:solidFill>
              <a:srgbClr val="5B4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1CFDB0C3-9AB4-4E32-9073-573EB7755BAB}"/>
                </a:ext>
              </a:extLst>
            </p:cNvPr>
            <p:cNvSpPr txBox="1"/>
            <p:nvPr/>
          </p:nvSpPr>
          <p:spPr>
            <a:xfrm>
              <a:off x="1969922" y="1927121"/>
              <a:ext cx="542508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B453A">
                      <a:alpha val="95000"/>
                    </a:srgb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기능</a:t>
              </a:r>
              <a:r>
                <a:rPr lang="en-US" altLang="ko-KR" sz="11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5B453A">
                      <a:alpha val="95000"/>
                    </a:srgbClr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6100%</a:t>
              </a:r>
            </a:p>
          </p:txBody>
        </p:sp>
      </p:grp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ACAEB912-1B86-43AD-85B0-2B91D9F3043A}"/>
              </a:ext>
            </a:extLst>
          </p:cNvPr>
          <p:cNvSpPr/>
          <p:nvPr/>
        </p:nvSpPr>
        <p:spPr>
          <a:xfrm>
            <a:off x="887395" y="791124"/>
            <a:ext cx="2347258" cy="416022"/>
          </a:xfrm>
          <a:prstGeom prst="roundRect">
            <a:avLst>
              <a:gd name="adj" fmla="val 50000"/>
            </a:avLst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B093D183-2840-4D4F-9681-DE45D4AA9E4E}"/>
              </a:ext>
            </a:extLst>
          </p:cNvPr>
          <p:cNvSpPr txBox="1"/>
          <p:nvPr/>
        </p:nvSpPr>
        <p:spPr>
          <a:xfrm>
            <a:off x="1091052" y="795255"/>
            <a:ext cx="19399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개발환경 진행상황</a:t>
            </a:r>
            <a:endParaRPr 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80" name="사각형: 둥근 모서리 79">
            <a:extLst>
              <a:ext uri="{FF2B5EF4-FFF2-40B4-BE49-F238E27FC236}">
                <a16:creationId xmlns:a16="http://schemas.microsoft.com/office/drawing/2014/main" id="{8DB869E6-CAC0-4C91-BBCC-609E8ADC97E9}"/>
              </a:ext>
            </a:extLst>
          </p:cNvPr>
          <p:cNvSpPr/>
          <p:nvPr/>
        </p:nvSpPr>
        <p:spPr>
          <a:xfrm>
            <a:off x="1557495" y="3489614"/>
            <a:ext cx="2347258" cy="416022"/>
          </a:xfrm>
          <a:prstGeom prst="roundRect">
            <a:avLst>
              <a:gd name="adj" fmla="val 50000"/>
            </a:avLst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2D47E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62E89EEC-3E58-45A1-BA75-2803E121C599}"/>
              </a:ext>
            </a:extLst>
          </p:cNvPr>
          <p:cNvSpPr txBox="1"/>
          <p:nvPr/>
        </p:nvSpPr>
        <p:spPr>
          <a:xfrm>
            <a:off x="1871761" y="3493745"/>
            <a:ext cx="17187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기능별 진행상황</a:t>
            </a:r>
            <a:endParaRPr 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D47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0484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45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84B6C137-9C23-47A4-87EB-D0EE7846881A}"/>
              </a:ext>
            </a:extLst>
          </p:cNvPr>
          <p:cNvGrpSpPr/>
          <p:nvPr/>
        </p:nvGrpSpPr>
        <p:grpSpPr>
          <a:xfrm>
            <a:off x="5602524" y="2236978"/>
            <a:ext cx="940422" cy="853636"/>
            <a:chOff x="4004698" y="1773476"/>
            <a:chExt cx="1088074" cy="987665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41F7FB6E-95B9-430D-BB06-AF876C01E6C0}"/>
                </a:ext>
              </a:extLst>
            </p:cNvPr>
            <p:cNvSpPr/>
            <p:nvPr/>
          </p:nvSpPr>
          <p:spPr>
            <a:xfrm>
              <a:off x="4004698" y="2613916"/>
              <a:ext cx="1088074" cy="147225"/>
            </a:xfrm>
            <a:prstGeom prst="ellipse">
              <a:avLst/>
            </a:prstGeom>
            <a:solidFill>
              <a:schemeClr val="bg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F25DED84-DD53-47A6-836D-FB4D5F6FB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59434" y="1773476"/>
              <a:ext cx="1030410" cy="943762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FB832D0-DCE3-4726-8B41-2D19DB92E02A}"/>
              </a:ext>
            </a:extLst>
          </p:cNvPr>
          <p:cNvGrpSpPr/>
          <p:nvPr/>
        </p:nvGrpSpPr>
        <p:grpSpPr>
          <a:xfrm rot="20592476">
            <a:off x="6309426" y="1846058"/>
            <a:ext cx="535192" cy="505722"/>
            <a:chOff x="5052084" y="698353"/>
            <a:chExt cx="790521" cy="747004"/>
          </a:xfrm>
          <a:solidFill>
            <a:schemeClr val="bg1"/>
          </a:solidFill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18253A1-A43C-4087-8170-1E8033A5814F}"/>
                </a:ext>
              </a:extLst>
            </p:cNvPr>
            <p:cNvSpPr/>
            <p:nvPr/>
          </p:nvSpPr>
          <p:spPr>
            <a:xfrm>
              <a:off x="5095603" y="698353"/>
              <a:ext cx="747002" cy="7470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이등변 삼각형 13">
              <a:extLst>
                <a:ext uri="{FF2B5EF4-FFF2-40B4-BE49-F238E27FC236}">
                  <a16:creationId xmlns:a16="http://schemas.microsoft.com/office/drawing/2014/main" id="{1A14BD7D-1B1B-4BD2-B4F8-9AAD8102000E}"/>
                </a:ext>
              </a:extLst>
            </p:cNvPr>
            <p:cNvSpPr/>
            <p:nvPr/>
          </p:nvSpPr>
          <p:spPr>
            <a:xfrm rot="2791802" flipV="1">
              <a:off x="5030977" y="1226805"/>
              <a:ext cx="216011" cy="173797"/>
            </a:xfrm>
            <a:custGeom>
              <a:avLst/>
              <a:gdLst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6011"/>
                <a:gd name="connsiteY0" fmla="*/ 173798 h 173798"/>
                <a:gd name="connsiteX1" fmla="*/ 104544 w 216011"/>
                <a:gd name="connsiteY1" fmla="*/ 0 h 173798"/>
                <a:gd name="connsiteX2" fmla="*/ 207732 w 216011"/>
                <a:gd name="connsiteY2" fmla="*/ 173798 h 173798"/>
                <a:gd name="connsiteX3" fmla="*/ 0 w 216011"/>
                <a:gd name="connsiteY3" fmla="*/ 173798 h 17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11" h="173798">
                  <a:moveTo>
                    <a:pt x="0" y="173798"/>
                  </a:moveTo>
                  <a:cubicBezTo>
                    <a:pt x="86468" y="153555"/>
                    <a:pt x="139021" y="87222"/>
                    <a:pt x="104544" y="0"/>
                  </a:cubicBezTo>
                  <a:cubicBezTo>
                    <a:pt x="178662" y="52018"/>
                    <a:pt x="238563" y="138658"/>
                    <a:pt x="207732" y="173798"/>
                  </a:cubicBezTo>
                  <a:lnTo>
                    <a:pt x="0" y="17379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D8437BE-C27A-4FC8-83CB-ED73A0AD9C61}"/>
              </a:ext>
            </a:extLst>
          </p:cNvPr>
          <p:cNvSpPr txBox="1"/>
          <p:nvPr/>
        </p:nvSpPr>
        <p:spPr>
          <a:xfrm>
            <a:off x="6373889" y="1959980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5B453A">
                    <a:alpha val="89804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타임</a:t>
            </a:r>
            <a:endParaRPr lang="en-US" sz="1200" dirty="0">
              <a:solidFill>
                <a:srgbClr val="5B453A">
                  <a:alpha val="89804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8C8211-BDF7-4FF1-ABF7-63EB7A728E58}"/>
              </a:ext>
            </a:extLst>
          </p:cNvPr>
          <p:cNvSpPr txBox="1"/>
          <p:nvPr/>
        </p:nvSpPr>
        <p:spPr>
          <a:xfrm>
            <a:off x="5230224" y="3305989"/>
            <a:ext cx="173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발표 진행</a:t>
            </a:r>
            <a:endParaRPr lang="en-US" sz="24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D47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D8ED6F5-BDF6-4C3A-A0C4-09014AB51A31}"/>
              </a:ext>
            </a:extLst>
          </p:cNvPr>
          <p:cNvSpPr txBox="1"/>
          <p:nvPr/>
        </p:nvSpPr>
        <p:spPr>
          <a:xfrm>
            <a:off x="4688415" y="3750591"/>
            <a:ext cx="2815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컴퓨터과학과 </a:t>
            </a:r>
            <a:r>
              <a:rPr lang="en-US" altLang="ko-KR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2016010887 </a:t>
            </a:r>
            <a:r>
              <a:rPr lang="ko-KR" altLang="en-US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이수호</a:t>
            </a:r>
            <a:endParaRPr lang="en-US" sz="16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6" name="그래픽 55">
            <a:extLst>
              <a:ext uri="{FF2B5EF4-FFF2-40B4-BE49-F238E27FC236}">
                <a16:creationId xmlns:a16="http://schemas.microsoft.com/office/drawing/2014/main" id="{7BEABCD3-BE39-467F-9DB1-5527E3B97B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7188" y="4359910"/>
            <a:ext cx="324068" cy="34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6608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BB74FA1-BFE4-432B-AB12-9E99F859BD58}"/>
              </a:ext>
            </a:extLst>
          </p:cNvPr>
          <p:cNvSpPr/>
          <p:nvPr/>
        </p:nvSpPr>
        <p:spPr>
          <a:xfrm>
            <a:off x="4922368" y="656705"/>
            <a:ext cx="2347258" cy="416022"/>
          </a:xfrm>
          <a:prstGeom prst="roundRect">
            <a:avLst>
              <a:gd name="adj" fmla="val 50000"/>
            </a:avLst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0383006F-1D1B-4F96-8CDE-43A83A7C6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2156" y="239789"/>
            <a:ext cx="227687" cy="2442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138356-04B6-49DA-8DDA-35D6CF5AC177}"/>
              </a:ext>
            </a:extLst>
          </p:cNvPr>
          <p:cNvSpPr txBox="1"/>
          <p:nvPr/>
        </p:nvSpPr>
        <p:spPr>
          <a:xfrm>
            <a:off x="4996180" y="660836"/>
            <a:ext cx="21996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개발업무 및 학습내용</a:t>
            </a:r>
            <a:endParaRPr 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E27A4282-AFAA-4845-B036-2AC6B0CEC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6737" y="5872164"/>
            <a:ext cx="738526" cy="361481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EF222909-E7DB-443C-BAB2-06BF2B342E3A}"/>
              </a:ext>
            </a:extLst>
          </p:cNvPr>
          <p:cNvSpPr/>
          <p:nvPr/>
        </p:nvSpPr>
        <p:spPr>
          <a:xfrm>
            <a:off x="5766576" y="6406284"/>
            <a:ext cx="658849" cy="89788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438B161-3BE5-40EF-8EC1-28E876706497}"/>
              </a:ext>
            </a:extLst>
          </p:cNvPr>
          <p:cNvSpPr txBox="1"/>
          <p:nvPr/>
        </p:nvSpPr>
        <p:spPr>
          <a:xfrm>
            <a:off x="1194015" y="2059556"/>
            <a:ext cx="4302781" cy="353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일기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일기의 작성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삭제 기능 구현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: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80%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다중선택 삭제 구현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0%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작성날짜 선택해서 일기 목록보기 구현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100%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일기 작성할 때 사진 첨부 해서 저장하기 구현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40%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 </a:t>
            </a:r>
            <a:r>
              <a:rPr lang="en-US" altLang="ko-KR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MyPet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반려동물 정보 추가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삭제 기능 구현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80%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 보기 페이지에서 메모작성 구현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10%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 추가할 때 사진 첨부 해서 저장하기 구현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60%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 슬라이드로 여러 반려동물 정보 넘겨 보기 구현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30%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자동로그인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/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비밀번호 찾기 구현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100%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 구축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100%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Ubuntu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 구축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 상에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PHP, MySQL, Apache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설치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어플리케이션 폰트 및 색상 디자인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90%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 구성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레이아웃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디자인 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프로젝트에 폰트 및 색상 </a:t>
            </a:r>
            <a:r>
              <a:rPr lang="ko-KR" altLang="en-US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에셋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추가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9CC6C9B2-B513-44E8-AC2C-09EC8EF21702}"/>
              </a:ext>
            </a:extLst>
          </p:cNvPr>
          <p:cNvGrpSpPr/>
          <p:nvPr/>
        </p:nvGrpSpPr>
        <p:grpSpPr>
          <a:xfrm>
            <a:off x="2167937" y="1539805"/>
            <a:ext cx="2347258" cy="416022"/>
            <a:chOff x="5873123" y="1456528"/>
            <a:chExt cx="2347258" cy="416022"/>
          </a:xfrm>
        </p:grpSpPr>
        <p:sp>
          <p:nvSpPr>
            <p:cNvPr id="29" name="사각형: 둥근 모서리 28">
              <a:extLst>
                <a:ext uri="{FF2B5EF4-FFF2-40B4-BE49-F238E27FC236}">
                  <a16:creationId xmlns:a16="http://schemas.microsoft.com/office/drawing/2014/main" id="{A6458206-47C8-444C-A483-5C2DF1801000}"/>
                </a:ext>
              </a:extLst>
            </p:cNvPr>
            <p:cNvSpPr/>
            <p:nvPr/>
          </p:nvSpPr>
          <p:spPr>
            <a:xfrm>
              <a:off x="5873123" y="1456528"/>
              <a:ext cx="2347258" cy="416022"/>
            </a:xfrm>
            <a:prstGeom prst="roundRect">
              <a:avLst>
                <a:gd name="adj" fmla="val 50000"/>
              </a:avLst>
            </a:prstGeom>
            <a:solidFill>
              <a:srgbClr val="5B4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201436B-7301-4F06-852E-9B06BE54236B}"/>
                </a:ext>
              </a:extLst>
            </p:cNvPr>
            <p:cNvSpPr txBox="1"/>
            <p:nvPr/>
          </p:nvSpPr>
          <p:spPr>
            <a:xfrm>
              <a:off x="6528024" y="1460659"/>
              <a:ext cx="10374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2D47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개발업무</a:t>
              </a:r>
              <a:endParaRPr 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8D8E34A3-3D24-4825-B3E5-7DEBFA73A0C9}"/>
              </a:ext>
            </a:extLst>
          </p:cNvPr>
          <p:cNvSpPr txBox="1"/>
          <p:nvPr/>
        </p:nvSpPr>
        <p:spPr>
          <a:xfrm>
            <a:off x="6695206" y="2059556"/>
            <a:ext cx="4302781" cy="3740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안드로이드 스튜디오 사용방법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안드로이드</a:t>
            </a:r>
            <a:r>
              <a:rPr lang="ko-KR" altLang="en-US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1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↔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MySQL php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데이터 주고받기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안드로이드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java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코드에서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php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파일 </a:t>
            </a:r>
            <a:r>
              <a:rPr lang="en-US" altLang="ko-KR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HTTPRequest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방법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화면구성요소 사용방법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EditText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TextView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ImageView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RecyclerView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ImageButton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Button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PopupMenu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DatePickerDialog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갤러리 실행시켜서 사진 불러오기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안드로이드 프로젝트에 </a:t>
            </a:r>
            <a:r>
              <a:rPr lang="ko-KR" altLang="en-US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에셋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추가하기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Java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코드로 메일보내기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앱 실행 중에 액티비티간 데이터 주고 받기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Ubuntu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 구축 방법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웹서버에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AMP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설치 방법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2FE29D46-0439-4ECB-A392-1E631A7E02B1}"/>
              </a:ext>
            </a:extLst>
          </p:cNvPr>
          <p:cNvGrpSpPr/>
          <p:nvPr/>
        </p:nvGrpSpPr>
        <p:grpSpPr>
          <a:xfrm>
            <a:off x="7669128" y="1539805"/>
            <a:ext cx="2347258" cy="416022"/>
            <a:chOff x="5873123" y="1456528"/>
            <a:chExt cx="2347258" cy="416022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01FBA169-6453-418E-A2B5-3D3CE1D68AEC}"/>
                </a:ext>
              </a:extLst>
            </p:cNvPr>
            <p:cNvSpPr/>
            <p:nvPr/>
          </p:nvSpPr>
          <p:spPr>
            <a:xfrm>
              <a:off x="5873123" y="1456528"/>
              <a:ext cx="2347258" cy="416022"/>
            </a:xfrm>
            <a:prstGeom prst="roundRect">
              <a:avLst>
                <a:gd name="adj" fmla="val 50000"/>
              </a:avLst>
            </a:prstGeom>
            <a:solidFill>
              <a:srgbClr val="5B4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991BE07-8235-44EE-AFA4-940C75259044}"/>
                </a:ext>
              </a:extLst>
            </p:cNvPr>
            <p:cNvSpPr txBox="1"/>
            <p:nvPr/>
          </p:nvSpPr>
          <p:spPr>
            <a:xfrm>
              <a:off x="6534437" y="1460659"/>
              <a:ext cx="10246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2D47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학습내용</a:t>
              </a:r>
              <a:endParaRPr 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4266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BB74FA1-BFE4-432B-AB12-9E99F859BD58}"/>
              </a:ext>
            </a:extLst>
          </p:cNvPr>
          <p:cNvSpPr/>
          <p:nvPr/>
        </p:nvSpPr>
        <p:spPr>
          <a:xfrm>
            <a:off x="4912237" y="624355"/>
            <a:ext cx="2367524" cy="416022"/>
          </a:xfrm>
          <a:prstGeom prst="roundRect">
            <a:avLst>
              <a:gd name="adj" fmla="val 50000"/>
            </a:avLst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0383006F-1D1B-4F96-8CDE-43A83A7C6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2156" y="239789"/>
            <a:ext cx="227687" cy="2442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138356-04B6-49DA-8DDA-35D6CF5AC177}"/>
              </a:ext>
            </a:extLst>
          </p:cNvPr>
          <p:cNvSpPr txBox="1"/>
          <p:nvPr/>
        </p:nvSpPr>
        <p:spPr>
          <a:xfrm>
            <a:off x="5275307" y="632311"/>
            <a:ext cx="16413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 구축 상황</a:t>
            </a:r>
            <a:endParaRPr 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E27A4282-AFAA-4845-B036-2AC6B0CEC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6737" y="5872164"/>
            <a:ext cx="738526" cy="361481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EF222909-E7DB-443C-BAB2-06BF2B342E3A}"/>
              </a:ext>
            </a:extLst>
          </p:cNvPr>
          <p:cNvSpPr/>
          <p:nvPr/>
        </p:nvSpPr>
        <p:spPr>
          <a:xfrm>
            <a:off x="5766576" y="6406284"/>
            <a:ext cx="658849" cy="89788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BCFA38B-D28B-4EE2-8BDF-41C9ED9DE5A8}"/>
              </a:ext>
            </a:extLst>
          </p:cNvPr>
          <p:cNvSpPr txBox="1"/>
          <p:nvPr/>
        </p:nvSpPr>
        <p:spPr>
          <a:xfrm>
            <a:off x="1417295" y="4567035"/>
            <a:ext cx="166398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 Putty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서버 접속</a:t>
            </a:r>
            <a:endParaRPr 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6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110FF69-2C0F-475A-9E29-1AEF2244C0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6861" y="1757369"/>
            <a:ext cx="2518277" cy="308666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302D6C7-922D-45D4-A45F-B60256511007}"/>
              </a:ext>
            </a:extLst>
          </p:cNvPr>
          <p:cNvSpPr txBox="1"/>
          <p:nvPr/>
        </p:nvSpPr>
        <p:spPr>
          <a:xfrm>
            <a:off x="5123524" y="4878173"/>
            <a:ext cx="19449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 phpMyAdmin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에서 확인</a:t>
            </a:r>
            <a:endParaRPr 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6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9D1EAD0-3BB1-4726-921E-35F71253E2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5791" y="2394612"/>
            <a:ext cx="4406731" cy="1379164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CDEC112-B507-49E5-895C-0BC476AF7005}"/>
              </a:ext>
            </a:extLst>
          </p:cNvPr>
          <p:cNvSpPr txBox="1"/>
          <p:nvPr/>
        </p:nvSpPr>
        <p:spPr>
          <a:xfrm>
            <a:off x="8619190" y="3874126"/>
            <a:ext cx="23599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3.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서버에 정상 업로드 된 </a:t>
            </a:r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php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파일</a:t>
            </a:r>
            <a:endParaRPr 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6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0DBA3540-2D1D-4D31-9D2B-1832BD7B863C}"/>
              </a:ext>
            </a:extLst>
          </p:cNvPr>
          <p:cNvGrpSpPr/>
          <p:nvPr/>
        </p:nvGrpSpPr>
        <p:grpSpPr>
          <a:xfrm>
            <a:off x="250865" y="1763153"/>
            <a:ext cx="4288389" cy="2711872"/>
            <a:chOff x="250865" y="1763153"/>
            <a:chExt cx="4288389" cy="2711872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62E7427B-C48C-4C83-90F3-D541341E23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50865" y="1763153"/>
              <a:ext cx="4288389" cy="2711872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2041E18-9887-4789-AD3E-6E2D56E1C31E}"/>
                </a:ext>
              </a:extLst>
            </p:cNvPr>
            <p:cNvSpPr/>
            <p:nvPr/>
          </p:nvSpPr>
          <p:spPr>
            <a:xfrm>
              <a:off x="2654377" y="3007994"/>
              <a:ext cx="1389108" cy="152400"/>
            </a:xfrm>
            <a:prstGeom prst="rect">
              <a:avLst/>
            </a:prstGeom>
            <a:solidFill>
              <a:srgbClr val="F2D47E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>
                  <a:solidFill>
                    <a:srgbClr val="5B453A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IP</a:t>
              </a:r>
              <a:r>
                <a:rPr lang="ko-KR" altLang="en-US" sz="1000" dirty="0">
                  <a:solidFill>
                    <a:srgbClr val="5B453A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주소 가리기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32279919-EE8C-47A7-9E12-53E0F12E0A80}"/>
                </a:ext>
              </a:extLst>
            </p:cNvPr>
            <p:cNvSpPr/>
            <p:nvPr/>
          </p:nvSpPr>
          <p:spPr>
            <a:xfrm>
              <a:off x="2395059" y="4252835"/>
              <a:ext cx="1389108" cy="152400"/>
            </a:xfrm>
            <a:prstGeom prst="rect">
              <a:avLst/>
            </a:prstGeom>
            <a:solidFill>
              <a:srgbClr val="F2D47E"/>
            </a:solidFill>
            <a:ln>
              <a:noFill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rgbClr val="5B453A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IP</a:t>
              </a:r>
              <a:r>
                <a:rPr lang="ko-KR" altLang="en-US" sz="900" dirty="0">
                  <a:solidFill>
                    <a:srgbClr val="5B453A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 주소 가리기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7759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1" grpId="0"/>
    </p:bld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438</TotalTime>
  <Words>1314</Words>
  <Application>Microsoft Office PowerPoint</Application>
  <PresentationFormat>와이드스크린</PresentationFormat>
  <Paragraphs>291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Calibri</vt:lpstr>
      <vt:lpstr>맑은 고딕</vt:lpstr>
      <vt:lpstr>Calibri Light</vt:lpstr>
      <vt:lpstr>배달의민족 주아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Suho Lee</dc:creator>
  <cp:lastModifiedBy>LEE SUHO</cp:lastModifiedBy>
  <cp:revision>33</cp:revision>
  <dcterms:created xsi:type="dcterms:W3CDTF">2019-06-29T11:09:55Z</dcterms:created>
  <dcterms:modified xsi:type="dcterms:W3CDTF">2020-05-17T14:58:08Z</dcterms:modified>
</cp:coreProperties>
</file>